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50" r:id="rId5"/>
    <p:sldMasterId id="2147483706" r:id="rId6"/>
  </p:sldMasterIdLst>
  <p:notesMasterIdLst>
    <p:notesMasterId r:id="rId32"/>
  </p:notesMasterIdLst>
  <p:sldIdLst>
    <p:sldId id="256" r:id="rId7"/>
    <p:sldId id="257" r:id="rId8"/>
    <p:sldId id="264" r:id="rId9"/>
    <p:sldId id="265" r:id="rId10"/>
    <p:sldId id="266" r:id="rId11"/>
    <p:sldId id="268" r:id="rId12"/>
    <p:sldId id="269" r:id="rId13"/>
    <p:sldId id="270" r:id="rId14"/>
    <p:sldId id="271" r:id="rId15"/>
    <p:sldId id="283" r:id="rId16"/>
    <p:sldId id="272" r:id="rId17"/>
    <p:sldId id="285" r:id="rId18"/>
    <p:sldId id="273" r:id="rId19"/>
    <p:sldId id="284" r:id="rId20"/>
    <p:sldId id="299" r:id="rId21"/>
    <p:sldId id="300" r:id="rId22"/>
    <p:sldId id="297" r:id="rId23"/>
    <p:sldId id="276" r:id="rId24"/>
    <p:sldId id="277" r:id="rId25"/>
    <p:sldId id="298" r:id="rId26"/>
    <p:sldId id="296" r:id="rId27"/>
    <p:sldId id="301" r:id="rId28"/>
    <p:sldId id="278" r:id="rId29"/>
    <p:sldId id="280" r:id="rId30"/>
    <p:sldId id="281"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A142523-11A2-8FA3-B053-44779ED3FE8A}" name="GREEN Caroline" initials="GC" userId="S::cgreen_oxford.gov.uk#ext#@lgadigital.onmicrosoft.com::9b217498-d4c2-408c-ba0f-eaa4fd8199c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0040"/>
    <a:srgbClr val="FD7911"/>
    <a:srgbClr val="E35FAB"/>
    <a:srgbClr val="79C9BA"/>
    <a:srgbClr val="706F6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382C4F-F952-4B1C-84DD-28FC40B340B2}" v="7" dt="2024-11-22T16:03:25.3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77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21" Type="http://schemas.openxmlformats.org/officeDocument/2006/relationships/slide" Target="slides/slide15.xml"/><Relationship Id="rId34"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presProps" Target="presProps.xml"/><Relationship Id="rId38"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notesMaster" Target="notesMasters/notesMaster1.xml"/><Relationship Id="rId37"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theme" Target="theme/theme1.xml"/><Relationship Id="rId8" Type="http://schemas.openxmlformats.org/officeDocument/2006/relationships/slide" Target="slides/slide2.xml"/><Relationship Id="rId3"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20944D-3421-4BC2-85D1-E2900E6BDA2B}"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BBE707A9-31E5-4035-97E4-E222DF32DC1C}">
      <dgm:prSet custT="1"/>
      <dgm:spPr>
        <a:solidFill>
          <a:srgbClr val="FD7911"/>
        </a:solidFill>
      </dgm:spPr>
      <dgm:t>
        <a:bodyPr/>
        <a:lstStyle/>
        <a:p>
          <a:r>
            <a:rPr lang="en-US" sz="1900">
              <a:solidFill>
                <a:schemeClr val="bg1"/>
              </a:solidFill>
            </a:rPr>
            <a:t>“Proud to work for the council”</a:t>
          </a:r>
        </a:p>
      </dgm:t>
    </dgm:pt>
    <dgm:pt modelId="{C337A72E-FF54-4754-9253-30A11BA39F15}" type="parTrans" cxnId="{493CC314-DB59-4DC6-9328-E3551ECCB149}">
      <dgm:prSet/>
      <dgm:spPr/>
      <dgm:t>
        <a:bodyPr/>
        <a:lstStyle/>
        <a:p>
          <a:endParaRPr lang="en-US"/>
        </a:p>
      </dgm:t>
    </dgm:pt>
    <dgm:pt modelId="{162BF50C-01B9-4639-A640-DF511139279C}" type="sibTrans" cxnId="{493CC314-DB59-4DC6-9328-E3551ECCB149}">
      <dgm:prSet/>
      <dgm:spPr/>
      <dgm:t>
        <a:bodyPr/>
        <a:lstStyle/>
        <a:p>
          <a:endParaRPr lang="en-US"/>
        </a:p>
      </dgm:t>
    </dgm:pt>
    <dgm:pt modelId="{59ADA23D-09ED-4402-9154-E12DECA61425}">
      <dgm:prSet custT="1"/>
      <dgm:spPr>
        <a:solidFill>
          <a:srgbClr val="700040"/>
        </a:solidFill>
      </dgm:spPr>
      <dgm:t>
        <a:bodyPr/>
        <a:lstStyle/>
        <a:p>
          <a:r>
            <a:rPr lang="en-US" sz="1900" kern="1200">
              <a:solidFill>
                <a:prstClr val="white"/>
              </a:solidFill>
              <a:latin typeface="Arial" panose="020B0604020202020204"/>
              <a:ea typeface="+mn-ea"/>
              <a:cs typeface="+mn-cs"/>
            </a:rPr>
            <a:t>“CEx knows everyone, he make you feel really special”</a:t>
          </a:r>
        </a:p>
      </dgm:t>
    </dgm:pt>
    <dgm:pt modelId="{EA23F987-4FE1-44DF-8468-8E7DF0485886}" type="parTrans" cxnId="{470B9FC5-606A-45D9-ADE9-FA3F7337814D}">
      <dgm:prSet/>
      <dgm:spPr/>
      <dgm:t>
        <a:bodyPr/>
        <a:lstStyle/>
        <a:p>
          <a:endParaRPr lang="en-US"/>
        </a:p>
      </dgm:t>
    </dgm:pt>
    <dgm:pt modelId="{583465A7-C790-45C7-B492-8F286047C277}" type="sibTrans" cxnId="{470B9FC5-606A-45D9-ADE9-FA3F7337814D}">
      <dgm:prSet/>
      <dgm:spPr/>
      <dgm:t>
        <a:bodyPr/>
        <a:lstStyle/>
        <a:p>
          <a:endParaRPr lang="en-US"/>
        </a:p>
      </dgm:t>
    </dgm:pt>
    <dgm:pt modelId="{49810659-0B16-4F7C-8ACD-46425FF3C249}">
      <dgm:prSet/>
      <dgm:spPr>
        <a:solidFill>
          <a:srgbClr val="79C9BA"/>
        </a:solidFill>
      </dgm:spPr>
      <dgm:t>
        <a:bodyPr/>
        <a:lstStyle/>
        <a:p>
          <a:r>
            <a:rPr lang="en-GB" b="0" i="0"/>
            <a:t>“Most approachable Council I have ever worked with.”</a:t>
          </a:r>
          <a:endParaRPr lang="en-US">
            <a:solidFill>
              <a:schemeClr val="tx1"/>
            </a:solidFill>
          </a:endParaRPr>
        </a:p>
      </dgm:t>
    </dgm:pt>
    <dgm:pt modelId="{3724D095-E545-407C-8C83-25656A7A1466}" type="parTrans" cxnId="{7C32094E-75C3-4E72-BB47-9F19FE5C99C6}">
      <dgm:prSet/>
      <dgm:spPr/>
      <dgm:t>
        <a:bodyPr/>
        <a:lstStyle/>
        <a:p>
          <a:endParaRPr lang="en-GB"/>
        </a:p>
      </dgm:t>
    </dgm:pt>
    <dgm:pt modelId="{0855531A-82E1-4936-BEDA-CA8FD59C9BB4}" type="sibTrans" cxnId="{7C32094E-75C3-4E72-BB47-9F19FE5C99C6}">
      <dgm:prSet/>
      <dgm:spPr/>
      <dgm:t>
        <a:bodyPr/>
        <a:lstStyle/>
        <a:p>
          <a:endParaRPr lang="en-GB"/>
        </a:p>
      </dgm:t>
    </dgm:pt>
    <dgm:pt modelId="{27A4B6A8-35EB-4157-99C0-B40A63F7F104}">
      <dgm:prSet/>
      <dgm:spPr>
        <a:solidFill>
          <a:srgbClr val="79C9BA"/>
        </a:solidFill>
      </dgm:spPr>
      <dgm:t>
        <a:bodyPr/>
        <a:lstStyle/>
        <a:p>
          <a:r>
            <a:rPr lang="en-GB" b="0" i="0"/>
            <a:t>"Everyone at TV has an awareness that we are working for our community. We never lose sight of that."</a:t>
          </a:r>
        </a:p>
      </dgm:t>
    </dgm:pt>
    <dgm:pt modelId="{E49073F2-53EF-4030-81BC-1F345B0FC42B}" type="parTrans" cxnId="{413D197C-9882-4EBF-A913-A6F5FCF66EA2}">
      <dgm:prSet/>
      <dgm:spPr/>
      <dgm:t>
        <a:bodyPr/>
        <a:lstStyle/>
        <a:p>
          <a:endParaRPr lang="en-GB"/>
        </a:p>
      </dgm:t>
    </dgm:pt>
    <dgm:pt modelId="{DF1A5313-C897-4D0E-AEF5-88C28B1838B9}" type="sibTrans" cxnId="{413D197C-9882-4EBF-A913-A6F5FCF66EA2}">
      <dgm:prSet/>
      <dgm:spPr/>
      <dgm:t>
        <a:bodyPr/>
        <a:lstStyle/>
        <a:p>
          <a:endParaRPr lang="en-GB"/>
        </a:p>
      </dgm:t>
    </dgm:pt>
    <dgm:pt modelId="{9627E7E1-E22A-4987-9648-7466951CE114}">
      <dgm:prSet/>
      <dgm:spPr>
        <a:solidFill>
          <a:srgbClr val="E35FAB"/>
        </a:solidFill>
      </dgm:spPr>
      <dgm:t>
        <a:bodyPr/>
        <a:lstStyle/>
        <a:p>
          <a:r>
            <a:rPr lang="en-US" dirty="0">
              <a:solidFill>
                <a:schemeClr val="bg1"/>
              </a:solidFill>
            </a:rPr>
            <a:t>“Hold on to what you are doing, other councils don’t work like this.”</a:t>
          </a:r>
        </a:p>
      </dgm:t>
    </dgm:pt>
    <dgm:pt modelId="{FE584EF7-A407-45E9-8881-4E7D51B032E3}" type="parTrans" cxnId="{4B6C948D-AC34-48B9-A139-29B3944CC0A5}">
      <dgm:prSet/>
      <dgm:spPr/>
      <dgm:t>
        <a:bodyPr/>
        <a:lstStyle/>
        <a:p>
          <a:endParaRPr lang="en-GB"/>
        </a:p>
      </dgm:t>
    </dgm:pt>
    <dgm:pt modelId="{AE68D03E-C2E9-4275-99F0-2D90F839CCC7}" type="sibTrans" cxnId="{4B6C948D-AC34-48B9-A139-29B3944CC0A5}">
      <dgm:prSet/>
      <dgm:spPr/>
      <dgm:t>
        <a:bodyPr/>
        <a:lstStyle/>
        <a:p>
          <a:endParaRPr lang="en-GB"/>
        </a:p>
      </dgm:t>
    </dgm:pt>
    <dgm:pt modelId="{4576F699-9820-4DC6-8DF8-CBEB0814A483}">
      <dgm:prSet/>
      <dgm:spPr>
        <a:solidFill>
          <a:srgbClr val="E35FAB"/>
        </a:solidFill>
      </dgm:spPr>
      <dgm:t>
        <a:bodyPr/>
        <a:lstStyle/>
        <a:p>
          <a:r>
            <a:rPr lang="en-US">
              <a:solidFill>
                <a:schemeClr val="bg1"/>
              </a:solidFill>
            </a:rPr>
            <a:t>TVBC are </a:t>
          </a:r>
          <a:r>
            <a:rPr lang="en-GB" b="0" i="0">
              <a:solidFill>
                <a:schemeClr val="bg1"/>
              </a:solidFill>
            </a:rPr>
            <a:t>“Creative, innovative, proactive </a:t>
          </a:r>
          <a:r>
            <a:rPr lang="en-GB" b="0" i="0"/>
            <a:t>in seizing the opportunities we offer”</a:t>
          </a:r>
          <a:endParaRPr lang="en-US">
            <a:solidFill>
              <a:schemeClr val="tx1"/>
            </a:solidFill>
          </a:endParaRPr>
        </a:p>
      </dgm:t>
    </dgm:pt>
    <dgm:pt modelId="{347BE11E-4E9D-4494-BA40-820EB95673D0}" type="parTrans" cxnId="{2D0107D4-D9B9-41ED-B798-804A69C9A111}">
      <dgm:prSet/>
      <dgm:spPr/>
      <dgm:t>
        <a:bodyPr/>
        <a:lstStyle/>
        <a:p>
          <a:endParaRPr lang="en-GB"/>
        </a:p>
      </dgm:t>
    </dgm:pt>
    <dgm:pt modelId="{18FFB44C-A5A8-4B0F-9B1A-6A8A2442B8B7}" type="sibTrans" cxnId="{2D0107D4-D9B9-41ED-B798-804A69C9A111}">
      <dgm:prSet/>
      <dgm:spPr/>
      <dgm:t>
        <a:bodyPr/>
        <a:lstStyle/>
        <a:p>
          <a:endParaRPr lang="en-GB"/>
        </a:p>
      </dgm:t>
    </dgm:pt>
    <dgm:pt modelId="{8F738AF2-17F0-44B3-8BB6-4998AA68F788}">
      <dgm:prSet/>
      <dgm:spPr>
        <a:solidFill>
          <a:srgbClr val="79C9BA"/>
        </a:solidFill>
      </dgm:spPr>
      <dgm:t>
        <a:bodyPr/>
        <a:lstStyle/>
        <a:p>
          <a:r>
            <a:rPr lang="en-GB" b="0" i="0"/>
            <a:t>"Andy and Phil have changed the relationship for the better with the VCS”</a:t>
          </a:r>
          <a:endParaRPr lang="en-US">
            <a:solidFill>
              <a:schemeClr val="tx1"/>
            </a:solidFill>
          </a:endParaRPr>
        </a:p>
      </dgm:t>
    </dgm:pt>
    <dgm:pt modelId="{C466F27A-9D85-43E0-898B-3BE84AC29197}" type="parTrans" cxnId="{A969D80A-895D-4F01-922C-B088EA49A480}">
      <dgm:prSet/>
      <dgm:spPr/>
      <dgm:t>
        <a:bodyPr/>
        <a:lstStyle/>
        <a:p>
          <a:endParaRPr lang="en-GB"/>
        </a:p>
      </dgm:t>
    </dgm:pt>
    <dgm:pt modelId="{E2571636-1646-40E3-95BF-5E5CA2F13B21}" type="sibTrans" cxnId="{A969D80A-895D-4F01-922C-B088EA49A480}">
      <dgm:prSet/>
      <dgm:spPr/>
      <dgm:t>
        <a:bodyPr/>
        <a:lstStyle/>
        <a:p>
          <a:endParaRPr lang="en-GB"/>
        </a:p>
      </dgm:t>
    </dgm:pt>
    <dgm:pt modelId="{D2A253CB-C687-44FE-B132-FBFC8A9CE9E2}">
      <dgm:prSet/>
      <dgm:spPr>
        <a:solidFill>
          <a:srgbClr val="700040"/>
        </a:solidFill>
      </dgm:spPr>
      <dgm:t>
        <a:bodyPr/>
        <a:lstStyle/>
        <a:p>
          <a:r>
            <a:rPr lang="en-GB" b="0" i="0"/>
            <a:t>"The council is very ambitious but also very pragmatic."</a:t>
          </a:r>
          <a:endParaRPr lang="en-US">
            <a:solidFill>
              <a:schemeClr val="tx1"/>
            </a:solidFill>
          </a:endParaRPr>
        </a:p>
      </dgm:t>
    </dgm:pt>
    <dgm:pt modelId="{6CACDE9D-F6FD-4A60-91D2-3955EBD2443F}" type="parTrans" cxnId="{47B34DB2-1530-4888-975E-9CA954F8B487}">
      <dgm:prSet/>
      <dgm:spPr/>
      <dgm:t>
        <a:bodyPr/>
        <a:lstStyle/>
        <a:p>
          <a:endParaRPr lang="en-GB"/>
        </a:p>
      </dgm:t>
    </dgm:pt>
    <dgm:pt modelId="{3E1F4826-78F0-4C02-8A63-891FCE2C7414}" type="sibTrans" cxnId="{47B34DB2-1530-4888-975E-9CA954F8B487}">
      <dgm:prSet/>
      <dgm:spPr/>
      <dgm:t>
        <a:bodyPr/>
        <a:lstStyle/>
        <a:p>
          <a:endParaRPr lang="en-GB"/>
        </a:p>
      </dgm:t>
    </dgm:pt>
    <dgm:pt modelId="{8349797B-D261-4E78-BF2B-19C673E37688}">
      <dgm:prSet/>
      <dgm:spPr>
        <a:solidFill>
          <a:srgbClr val="FD7911"/>
        </a:solidFill>
      </dgm:spPr>
      <dgm:t>
        <a:bodyPr/>
        <a:lstStyle/>
        <a:p>
          <a:r>
            <a:rPr lang="en-US">
              <a:solidFill>
                <a:schemeClr val="bg1"/>
              </a:solidFill>
            </a:rPr>
            <a:t>“I have faith in our senior management team”</a:t>
          </a:r>
        </a:p>
      </dgm:t>
    </dgm:pt>
    <dgm:pt modelId="{4DB9B4F1-5BFD-4839-87EA-7E828DDC4EC2}" type="parTrans" cxnId="{04AEE17E-3DDD-4AE2-ABE2-484D3CB471A7}">
      <dgm:prSet/>
      <dgm:spPr/>
      <dgm:t>
        <a:bodyPr/>
        <a:lstStyle/>
        <a:p>
          <a:endParaRPr lang="en-GB"/>
        </a:p>
      </dgm:t>
    </dgm:pt>
    <dgm:pt modelId="{1C9EB192-C795-49C0-B9B1-4067AB619D6A}" type="sibTrans" cxnId="{04AEE17E-3DDD-4AE2-ABE2-484D3CB471A7}">
      <dgm:prSet/>
      <dgm:spPr/>
      <dgm:t>
        <a:bodyPr/>
        <a:lstStyle/>
        <a:p>
          <a:endParaRPr lang="en-GB"/>
        </a:p>
      </dgm:t>
    </dgm:pt>
    <dgm:pt modelId="{1819A288-08D2-4742-9E55-4BFAF6FCD64B}">
      <dgm:prSet/>
      <dgm:spPr>
        <a:solidFill>
          <a:srgbClr val="700040"/>
        </a:solidFill>
      </dgm:spPr>
      <dgm:t>
        <a:bodyPr/>
        <a:lstStyle/>
        <a:p>
          <a:r>
            <a:rPr lang="en-US" dirty="0">
              <a:solidFill>
                <a:schemeClr val="bg1"/>
              </a:solidFill>
            </a:rPr>
            <a:t>“We’re not perfect, there’s room for improvement”</a:t>
          </a:r>
        </a:p>
      </dgm:t>
    </dgm:pt>
    <dgm:pt modelId="{9FC56263-D306-4786-8FAE-922A84D8272E}" type="parTrans" cxnId="{7F2CE612-FDBD-4944-8A48-8FEC827D1238}">
      <dgm:prSet/>
      <dgm:spPr/>
      <dgm:t>
        <a:bodyPr/>
        <a:lstStyle/>
        <a:p>
          <a:endParaRPr lang="en-GB"/>
        </a:p>
      </dgm:t>
    </dgm:pt>
    <dgm:pt modelId="{ABEDA8A4-D86B-459E-BFA3-55594F7932C2}" type="sibTrans" cxnId="{7F2CE612-FDBD-4944-8A48-8FEC827D1238}">
      <dgm:prSet/>
      <dgm:spPr/>
      <dgm:t>
        <a:bodyPr/>
        <a:lstStyle/>
        <a:p>
          <a:endParaRPr lang="en-GB"/>
        </a:p>
      </dgm:t>
    </dgm:pt>
    <dgm:pt modelId="{7216463B-0993-48D5-B10E-B89F0D3D5E65}">
      <dgm:prSet/>
      <dgm:spPr>
        <a:solidFill>
          <a:srgbClr val="FD7911"/>
        </a:solidFill>
      </dgm:spPr>
      <dgm:t>
        <a:bodyPr/>
        <a:lstStyle/>
        <a:p>
          <a:r>
            <a:rPr lang="en-US">
              <a:solidFill>
                <a:schemeClr val="bg1"/>
              </a:solidFill>
            </a:rPr>
            <a:t>Test Valley app.. “I don’t know if it’s pushed and have no clue about its usage”</a:t>
          </a:r>
        </a:p>
      </dgm:t>
    </dgm:pt>
    <dgm:pt modelId="{B683BD4A-1B0E-4B33-80EB-30CFFB468185}" type="parTrans" cxnId="{DF2E0C37-AD94-4F80-A51F-D5A860F83E48}">
      <dgm:prSet/>
      <dgm:spPr/>
      <dgm:t>
        <a:bodyPr/>
        <a:lstStyle/>
        <a:p>
          <a:endParaRPr lang="en-GB"/>
        </a:p>
      </dgm:t>
    </dgm:pt>
    <dgm:pt modelId="{9405EEFF-A9C7-48E4-84A3-22B2B6ED386C}" type="sibTrans" cxnId="{DF2E0C37-AD94-4F80-A51F-D5A860F83E48}">
      <dgm:prSet/>
      <dgm:spPr/>
      <dgm:t>
        <a:bodyPr/>
        <a:lstStyle/>
        <a:p>
          <a:endParaRPr lang="en-GB"/>
        </a:p>
      </dgm:t>
    </dgm:pt>
    <dgm:pt modelId="{C358A9B2-8720-4E76-8433-A6FE84A53549}">
      <dgm:prSet custT="1"/>
      <dgm:spPr>
        <a:solidFill>
          <a:srgbClr val="E35FAB"/>
        </a:solidFill>
      </dgm:spPr>
      <dgm:t>
        <a:bodyPr/>
        <a:lstStyle/>
        <a:p>
          <a:r>
            <a:rPr lang="en-GB" sz="1800" b="0" i="0"/>
            <a:t>"I left and came back"</a:t>
          </a:r>
          <a:endParaRPr lang="en-US" sz="1400">
            <a:solidFill>
              <a:schemeClr val="tx1"/>
            </a:solidFill>
          </a:endParaRPr>
        </a:p>
      </dgm:t>
    </dgm:pt>
    <dgm:pt modelId="{D9AE372F-4C22-47F9-94BA-0CA9F2727FA0}" type="parTrans" cxnId="{4BCAB285-1612-4C5A-BB67-5E145268E851}">
      <dgm:prSet/>
      <dgm:spPr/>
      <dgm:t>
        <a:bodyPr/>
        <a:lstStyle/>
        <a:p>
          <a:endParaRPr lang="en-GB"/>
        </a:p>
      </dgm:t>
    </dgm:pt>
    <dgm:pt modelId="{3C73A35F-1D87-499E-96E8-6DEA97F98807}" type="sibTrans" cxnId="{4BCAB285-1612-4C5A-BB67-5E145268E851}">
      <dgm:prSet/>
      <dgm:spPr/>
      <dgm:t>
        <a:bodyPr/>
        <a:lstStyle/>
        <a:p>
          <a:endParaRPr lang="en-GB"/>
        </a:p>
      </dgm:t>
    </dgm:pt>
    <dgm:pt modelId="{70A513C9-E916-4575-896C-B7A025B20FBB}" type="pres">
      <dgm:prSet presAssocID="{6E20944D-3421-4BC2-85D1-E2900E6BDA2B}" presName="diagram" presStyleCnt="0">
        <dgm:presLayoutVars>
          <dgm:dir/>
          <dgm:resizeHandles val="exact"/>
        </dgm:presLayoutVars>
      </dgm:prSet>
      <dgm:spPr/>
    </dgm:pt>
    <dgm:pt modelId="{EFDC540F-446D-494D-9E52-FA6F5D79F458}" type="pres">
      <dgm:prSet presAssocID="{BBE707A9-31E5-4035-97E4-E222DF32DC1C}" presName="node" presStyleLbl="node1" presStyleIdx="0" presStyleCnt="12">
        <dgm:presLayoutVars>
          <dgm:bulletEnabled val="1"/>
        </dgm:presLayoutVars>
      </dgm:prSet>
      <dgm:spPr/>
    </dgm:pt>
    <dgm:pt modelId="{3570951B-08D2-4260-BB58-8D0B6344EE9F}" type="pres">
      <dgm:prSet presAssocID="{162BF50C-01B9-4639-A640-DF511139279C}" presName="sibTrans" presStyleCnt="0"/>
      <dgm:spPr/>
    </dgm:pt>
    <dgm:pt modelId="{155923C8-5315-4976-8E7F-4DC784EDE72F}" type="pres">
      <dgm:prSet presAssocID="{59ADA23D-09ED-4402-9154-E12DECA61425}" presName="node" presStyleLbl="node1" presStyleIdx="1" presStyleCnt="12">
        <dgm:presLayoutVars>
          <dgm:bulletEnabled val="1"/>
        </dgm:presLayoutVars>
      </dgm:prSet>
      <dgm:spPr/>
    </dgm:pt>
    <dgm:pt modelId="{56EC973A-DD91-498B-A6A5-855AB8892924}" type="pres">
      <dgm:prSet presAssocID="{583465A7-C790-45C7-B492-8F286047C277}" presName="sibTrans" presStyleCnt="0"/>
      <dgm:spPr/>
    </dgm:pt>
    <dgm:pt modelId="{17DDA749-9C55-48A0-B5EF-4354B68B74AD}" type="pres">
      <dgm:prSet presAssocID="{27A4B6A8-35EB-4157-99C0-B40A63F7F104}" presName="node" presStyleLbl="node1" presStyleIdx="2" presStyleCnt="12">
        <dgm:presLayoutVars>
          <dgm:bulletEnabled val="1"/>
        </dgm:presLayoutVars>
      </dgm:prSet>
      <dgm:spPr/>
    </dgm:pt>
    <dgm:pt modelId="{D37643D7-EC2F-4DA7-8E9E-E2877E2108AF}" type="pres">
      <dgm:prSet presAssocID="{DF1A5313-C897-4D0E-AEF5-88C28B1838B9}" presName="sibTrans" presStyleCnt="0"/>
      <dgm:spPr/>
    </dgm:pt>
    <dgm:pt modelId="{A089962F-4DD4-451F-A81B-CB159A844AC1}" type="pres">
      <dgm:prSet presAssocID="{9627E7E1-E22A-4987-9648-7466951CE114}" presName="node" presStyleLbl="node1" presStyleIdx="3" presStyleCnt="12">
        <dgm:presLayoutVars>
          <dgm:bulletEnabled val="1"/>
        </dgm:presLayoutVars>
      </dgm:prSet>
      <dgm:spPr/>
    </dgm:pt>
    <dgm:pt modelId="{0944FB0C-8FC2-4BDB-AFF5-9D91CD761271}" type="pres">
      <dgm:prSet presAssocID="{AE68D03E-C2E9-4275-99F0-2D90F839CCC7}" presName="sibTrans" presStyleCnt="0"/>
      <dgm:spPr/>
    </dgm:pt>
    <dgm:pt modelId="{B8EB96D5-EAB9-43F1-9938-13660C6EF19F}" type="pres">
      <dgm:prSet presAssocID="{4576F699-9820-4DC6-8DF8-CBEB0814A483}" presName="node" presStyleLbl="node1" presStyleIdx="4" presStyleCnt="12">
        <dgm:presLayoutVars>
          <dgm:bulletEnabled val="1"/>
        </dgm:presLayoutVars>
      </dgm:prSet>
      <dgm:spPr/>
    </dgm:pt>
    <dgm:pt modelId="{244EEA13-97F3-42F4-883A-4E9D9D57FB58}" type="pres">
      <dgm:prSet presAssocID="{18FFB44C-A5A8-4B0F-9B1A-6A8A2442B8B7}" presName="sibTrans" presStyleCnt="0"/>
      <dgm:spPr/>
    </dgm:pt>
    <dgm:pt modelId="{62832F05-D3B5-42D5-A90F-7C31DB1E2898}" type="pres">
      <dgm:prSet presAssocID="{8F738AF2-17F0-44B3-8BB6-4998AA68F788}" presName="node" presStyleLbl="node1" presStyleIdx="5" presStyleCnt="12">
        <dgm:presLayoutVars>
          <dgm:bulletEnabled val="1"/>
        </dgm:presLayoutVars>
      </dgm:prSet>
      <dgm:spPr/>
    </dgm:pt>
    <dgm:pt modelId="{F1AAF432-A2B9-4276-9799-03D117381D76}" type="pres">
      <dgm:prSet presAssocID="{E2571636-1646-40E3-95BF-5E5CA2F13B21}" presName="sibTrans" presStyleCnt="0"/>
      <dgm:spPr/>
    </dgm:pt>
    <dgm:pt modelId="{C8B075B3-0723-42EF-8090-AB0A4EAB2DA4}" type="pres">
      <dgm:prSet presAssocID="{D2A253CB-C687-44FE-B132-FBFC8A9CE9E2}" presName="node" presStyleLbl="node1" presStyleIdx="6" presStyleCnt="12">
        <dgm:presLayoutVars>
          <dgm:bulletEnabled val="1"/>
        </dgm:presLayoutVars>
      </dgm:prSet>
      <dgm:spPr/>
    </dgm:pt>
    <dgm:pt modelId="{88C1E171-8757-4A9B-A63B-AE1F77C32975}" type="pres">
      <dgm:prSet presAssocID="{3E1F4826-78F0-4C02-8A63-891FCE2C7414}" presName="sibTrans" presStyleCnt="0"/>
      <dgm:spPr/>
    </dgm:pt>
    <dgm:pt modelId="{A267349E-24AE-49C6-AABA-8202A224DFEE}" type="pres">
      <dgm:prSet presAssocID="{8349797B-D261-4E78-BF2B-19C673E37688}" presName="node" presStyleLbl="node1" presStyleIdx="7" presStyleCnt="12">
        <dgm:presLayoutVars>
          <dgm:bulletEnabled val="1"/>
        </dgm:presLayoutVars>
      </dgm:prSet>
      <dgm:spPr/>
    </dgm:pt>
    <dgm:pt modelId="{D568364A-EF58-48EF-8982-8760C514D430}" type="pres">
      <dgm:prSet presAssocID="{1C9EB192-C795-49C0-B9B1-4067AB619D6A}" presName="sibTrans" presStyleCnt="0"/>
      <dgm:spPr/>
    </dgm:pt>
    <dgm:pt modelId="{8DCE5054-4DAF-43D8-A072-85271E48B135}" type="pres">
      <dgm:prSet presAssocID="{1819A288-08D2-4742-9E55-4BFAF6FCD64B}" presName="node" presStyleLbl="node1" presStyleIdx="8" presStyleCnt="12" custLinFactNeighborX="0" custLinFactNeighborY="-992">
        <dgm:presLayoutVars>
          <dgm:bulletEnabled val="1"/>
        </dgm:presLayoutVars>
      </dgm:prSet>
      <dgm:spPr/>
    </dgm:pt>
    <dgm:pt modelId="{764180C2-1627-4188-990A-7A37FCEED748}" type="pres">
      <dgm:prSet presAssocID="{ABEDA8A4-D86B-459E-BFA3-55594F7932C2}" presName="sibTrans" presStyleCnt="0"/>
      <dgm:spPr/>
    </dgm:pt>
    <dgm:pt modelId="{04FCE492-4705-4723-8B55-480B0990CA62}" type="pres">
      <dgm:prSet presAssocID="{7216463B-0993-48D5-B10E-B89F0D3D5E65}" presName="node" presStyleLbl="node1" presStyleIdx="9" presStyleCnt="12">
        <dgm:presLayoutVars>
          <dgm:bulletEnabled val="1"/>
        </dgm:presLayoutVars>
      </dgm:prSet>
      <dgm:spPr>
        <a:prstGeom prst="rect">
          <a:avLst/>
        </a:prstGeom>
      </dgm:spPr>
    </dgm:pt>
    <dgm:pt modelId="{30FB8E4F-ECB5-48DB-B27E-F106CF8A33E5}" type="pres">
      <dgm:prSet presAssocID="{9405EEFF-A9C7-48E4-84A3-22B2B6ED386C}" presName="sibTrans" presStyleCnt="0"/>
      <dgm:spPr/>
    </dgm:pt>
    <dgm:pt modelId="{59E23492-442D-4640-8A0E-B5591DC640E6}" type="pres">
      <dgm:prSet presAssocID="{C358A9B2-8720-4E76-8433-A6FE84A53549}" presName="node" presStyleLbl="node1" presStyleIdx="10" presStyleCnt="12">
        <dgm:presLayoutVars>
          <dgm:bulletEnabled val="1"/>
        </dgm:presLayoutVars>
      </dgm:prSet>
      <dgm:spPr/>
    </dgm:pt>
    <dgm:pt modelId="{7373E269-B1CC-4B58-B9BE-A0F06E91E544}" type="pres">
      <dgm:prSet presAssocID="{3C73A35F-1D87-499E-96E8-6DEA97F98807}" presName="sibTrans" presStyleCnt="0"/>
      <dgm:spPr/>
    </dgm:pt>
    <dgm:pt modelId="{BAB1D7C7-AD73-40C8-8DC9-8248BC401CF2}" type="pres">
      <dgm:prSet presAssocID="{49810659-0B16-4F7C-8ACD-46425FF3C249}" presName="node" presStyleLbl="node1" presStyleIdx="11" presStyleCnt="12">
        <dgm:presLayoutVars>
          <dgm:bulletEnabled val="1"/>
        </dgm:presLayoutVars>
      </dgm:prSet>
      <dgm:spPr/>
    </dgm:pt>
  </dgm:ptLst>
  <dgm:cxnLst>
    <dgm:cxn modelId="{A969D80A-895D-4F01-922C-B088EA49A480}" srcId="{6E20944D-3421-4BC2-85D1-E2900E6BDA2B}" destId="{8F738AF2-17F0-44B3-8BB6-4998AA68F788}" srcOrd="5" destOrd="0" parTransId="{C466F27A-9D85-43E0-898B-3BE84AC29197}" sibTransId="{E2571636-1646-40E3-95BF-5E5CA2F13B21}"/>
    <dgm:cxn modelId="{92077412-9F56-4818-99FE-6A86FA1E338A}" type="presOf" srcId="{8F738AF2-17F0-44B3-8BB6-4998AA68F788}" destId="{62832F05-D3B5-42D5-A90F-7C31DB1E2898}" srcOrd="0" destOrd="0" presId="urn:microsoft.com/office/officeart/2005/8/layout/default"/>
    <dgm:cxn modelId="{7F2CE612-FDBD-4944-8A48-8FEC827D1238}" srcId="{6E20944D-3421-4BC2-85D1-E2900E6BDA2B}" destId="{1819A288-08D2-4742-9E55-4BFAF6FCD64B}" srcOrd="8" destOrd="0" parTransId="{9FC56263-D306-4786-8FAE-922A84D8272E}" sibTransId="{ABEDA8A4-D86B-459E-BFA3-55594F7932C2}"/>
    <dgm:cxn modelId="{493CC314-DB59-4DC6-9328-E3551ECCB149}" srcId="{6E20944D-3421-4BC2-85D1-E2900E6BDA2B}" destId="{BBE707A9-31E5-4035-97E4-E222DF32DC1C}" srcOrd="0" destOrd="0" parTransId="{C337A72E-FF54-4754-9253-30A11BA39F15}" sibTransId="{162BF50C-01B9-4639-A640-DF511139279C}"/>
    <dgm:cxn modelId="{3E54AD1E-CD71-4EA4-A281-FAC8B80824D5}" type="presOf" srcId="{27A4B6A8-35EB-4157-99C0-B40A63F7F104}" destId="{17DDA749-9C55-48A0-B5EF-4354B68B74AD}" srcOrd="0" destOrd="0" presId="urn:microsoft.com/office/officeart/2005/8/layout/default"/>
    <dgm:cxn modelId="{F7315828-F338-40F6-9EC1-31FD6D264487}" type="presOf" srcId="{BBE707A9-31E5-4035-97E4-E222DF32DC1C}" destId="{EFDC540F-446D-494D-9E52-FA6F5D79F458}" srcOrd="0" destOrd="0" presId="urn:microsoft.com/office/officeart/2005/8/layout/default"/>
    <dgm:cxn modelId="{DF2E0C37-AD94-4F80-A51F-D5A860F83E48}" srcId="{6E20944D-3421-4BC2-85D1-E2900E6BDA2B}" destId="{7216463B-0993-48D5-B10E-B89F0D3D5E65}" srcOrd="9" destOrd="0" parTransId="{B683BD4A-1B0E-4B33-80EB-30CFFB468185}" sibTransId="{9405EEFF-A9C7-48E4-84A3-22B2B6ED386C}"/>
    <dgm:cxn modelId="{5AA7DA48-7A2C-452D-85A8-CB3B58E81A72}" type="presOf" srcId="{9627E7E1-E22A-4987-9648-7466951CE114}" destId="{A089962F-4DD4-451F-A81B-CB159A844AC1}" srcOrd="0" destOrd="0" presId="urn:microsoft.com/office/officeart/2005/8/layout/default"/>
    <dgm:cxn modelId="{70269E6A-354F-4BD3-810D-5819F7FD8E51}" type="presOf" srcId="{C358A9B2-8720-4E76-8433-A6FE84A53549}" destId="{59E23492-442D-4640-8A0E-B5591DC640E6}" srcOrd="0" destOrd="0" presId="urn:microsoft.com/office/officeart/2005/8/layout/default"/>
    <dgm:cxn modelId="{7A78336B-DC7D-49CE-ACFA-7DBA226C2D78}" type="presOf" srcId="{D2A253CB-C687-44FE-B132-FBFC8A9CE9E2}" destId="{C8B075B3-0723-42EF-8090-AB0A4EAB2DA4}" srcOrd="0" destOrd="0" presId="urn:microsoft.com/office/officeart/2005/8/layout/default"/>
    <dgm:cxn modelId="{7C32094E-75C3-4E72-BB47-9F19FE5C99C6}" srcId="{6E20944D-3421-4BC2-85D1-E2900E6BDA2B}" destId="{49810659-0B16-4F7C-8ACD-46425FF3C249}" srcOrd="11" destOrd="0" parTransId="{3724D095-E545-407C-8C83-25656A7A1466}" sibTransId="{0855531A-82E1-4936-BEDA-CA8FD59C9BB4}"/>
    <dgm:cxn modelId="{04916477-046C-4EDD-A9E1-B924CC5A57C3}" type="presOf" srcId="{6E20944D-3421-4BC2-85D1-E2900E6BDA2B}" destId="{70A513C9-E916-4575-896C-B7A025B20FBB}" srcOrd="0" destOrd="0" presId="urn:microsoft.com/office/officeart/2005/8/layout/default"/>
    <dgm:cxn modelId="{604A0B59-B639-47EC-B4B6-ABCB41E147EF}" type="presOf" srcId="{7216463B-0993-48D5-B10E-B89F0D3D5E65}" destId="{04FCE492-4705-4723-8B55-480B0990CA62}" srcOrd="0" destOrd="0" presId="urn:microsoft.com/office/officeart/2005/8/layout/default"/>
    <dgm:cxn modelId="{413D197C-9882-4EBF-A913-A6F5FCF66EA2}" srcId="{6E20944D-3421-4BC2-85D1-E2900E6BDA2B}" destId="{27A4B6A8-35EB-4157-99C0-B40A63F7F104}" srcOrd="2" destOrd="0" parTransId="{E49073F2-53EF-4030-81BC-1F345B0FC42B}" sibTransId="{DF1A5313-C897-4D0E-AEF5-88C28B1838B9}"/>
    <dgm:cxn modelId="{04AEE17E-3DDD-4AE2-ABE2-484D3CB471A7}" srcId="{6E20944D-3421-4BC2-85D1-E2900E6BDA2B}" destId="{8349797B-D261-4E78-BF2B-19C673E37688}" srcOrd="7" destOrd="0" parTransId="{4DB9B4F1-5BFD-4839-87EA-7E828DDC4EC2}" sibTransId="{1C9EB192-C795-49C0-B9B1-4067AB619D6A}"/>
    <dgm:cxn modelId="{4BCAB285-1612-4C5A-BB67-5E145268E851}" srcId="{6E20944D-3421-4BC2-85D1-E2900E6BDA2B}" destId="{C358A9B2-8720-4E76-8433-A6FE84A53549}" srcOrd="10" destOrd="0" parTransId="{D9AE372F-4C22-47F9-94BA-0CA9F2727FA0}" sibTransId="{3C73A35F-1D87-499E-96E8-6DEA97F98807}"/>
    <dgm:cxn modelId="{46FB9386-CB3B-4E93-96C0-1DD6282567BB}" type="presOf" srcId="{4576F699-9820-4DC6-8DF8-CBEB0814A483}" destId="{B8EB96D5-EAB9-43F1-9938-13660C6EF19F}" srcOrd="0" destOrd="0" presId="urn:microsoft.com/office/officeart/2005/8/layout/default"/>
    <dgm:cxn modelId="{4B6C948D-AC34-48B9-A139-29B3944CC0A5}" srcId="{6E20944D-3421-4BC2-85D1-E2900E6BDA2B}" destId="{9627E7E1-E22A-4987-9648-7466951CE114}" srcOrd="3" destOrd="0" parTransId="{FE584EF7-A407-45E9-8881-4E7D51B032E3}" sibTransId="{AE68D03E-C2E9-4275-99F0-2D90F839CCC7}"/>
    <dgm:cxn modelId="{8377EDA6-E487-49C9-8425-05529CF8678C}" type="presOf" srcId="{49810659-0B16-4F7C-8ACD-46425FF3C249}" destId="{BAB1D7C7-AD73-40C8-8DC9-8248BC401CF2}" srcOrd="0" destOrd="0" presId="urn:microsoft.com/office/officeart/2005/8/layout/default"/>
    <dgm:cxn modelId="{47B34DB2-1530-4888-975E-9CA954F8B487}" srcId="{6E20944D-3421-4BC2-85D1-E2900E6BDA2B}" destId="{D2A253CB-C687-44FE-B132-FBFC8A9CE9E2}" srcOrd="6" destOrd="0" parTransId="{6CACDE9D-F6FD-4A60-91D2-3955EBD2443F}" sibTransId="{3E1F4826-78F0-4C02-8A63-891FCE2C7414}"/>
    <dgm:cxn modelId="{470B9FC5-606A-45D9-ADE9-FA3F7337814D}" srcId="{6E20944D-3421-4BC2-85D1-E2900E6BDA2B}" destId="{59ADA23D-09ED-4402-9154-E12DECA61425}" srcOrd="1" destOrd="0" parTransId="{EA23F987-4FE1-44DF-8468-8E7DF0485886}" sibTransId="{583465A7-C790-45C7-B492-8F286047C277}"/>
    <dgm:cxn modelId="{2D0107D4-D9B9-41ED-B798-804A69C9A111}" srcId="{6E20944D-3421-4BC2-85D1-E2900E6BDA2B}" destId="{4576F699-9820-4DC6-8DF8-CBEB0814A483}" srcOrd="4" destOrd="0" parTransId="{347BE11E-4E9D-4494-BA40-820EB95673D0}" sibTransId="{18FFB44C-A5A8-4B0F-9B1A-6A8A2442B8B7}"/>
    <dgm:cxn modelId="{B5BBFDEA-27E1-41C1-A60C-E2ECD98D48E7}" type="presOf" srcId="{1819A288-08D2-4742-9E55-4BFAF6FCD64B}" destId="{8DCE5054-4DAF-43D8-A072-85271E48B135}" srcOrd="0" destOrd="0" presId="urn:microsoft.com/office/officeart/2005/8/layout/default"/>
    <dgm:cxn modelId="{70AAC4F1-923E-4C0B-ABAD-55CB7A63CCBC}" type="presOf" srcId="{8349797B-D261-4E78-BF2B-19C673E37688}" destId="{A267349E-24AE-49C6-AABA-8202A224DFEE}" srcOrd="0" destOrd="0" presId="urn:microsoft.com/office/officeart/2005/8/layout/default"/>
    <dgm:cxn modelId="{246F2DFE-99FD-44C2-A749-19A63E1C54CD}" type="presOf" srcId="{59ADA23D-09ED-4402-9154-E12DECA61425}" destId="{155923C8-5315-4976-8E7F-4DC784EDE72F}" srcOrd="0" destOrd="0" presId="urn:microsoft.com/office/officeart/2005/8/layout/default"/>
    <dgm:cxn modelId="{16DB2CB1-3273-458C-AFE9-4837E11374ED}" type="presParOf" srcId="{70A513C9-E916-4575-896C-B7A025B20FBB}" destId="{EFDC540F-446D-494D-9E52-FA6F5D79F458}" srcOrd="0" destOrd="0" presId="urn:microsoft.com/office/officeart/2005/8/layout/default"/>
    <dgm:cxn modelId="{978AC95B-6384-4C06-BED0-F7407B6634B2}" type="presParOf" srcId="{70A513C9-E916-4575-896C-B7A025B20FBB}" destId="{3570951B-08D2-4260-BB58-8D0B6344EE9F}" srcOrd="1" destOrd="0" presId="urn:microsoft.com/office/officeart/2005/8/layout/default"/>
    <dgm:cxn modelId="{64275986-B9BC-4B9D-A906-A91676BFB93C}" type="presParOf" srcId="{70A513C9-E916-4575-896C-B7A025B20FBB}" destId="{155923C8-5315-4976-8E7F-4DC784EDE72F}" srcOrd="2" destOrd="0" presId="urn:microsoft.com/office/officeart/2005/8/layout/default"/>
    <dgm:cxn modelId="{27B02CCC-1A57-4472-800C-6A9AD37BB4BA}" type="presParOf" srcId="{70A513C9-E916-4575-896C-B7A025B20FBB}" destId="{56EC973A-DD91-498B-A6A5-855AB8892924}" srcOrd="3" destOrd="0" presId="urn:microsoft.com/office/officeart/2005/8/layout/default"/>
    <dgm:cxn modelId="{BCAEBDBF-5F50-48E0-8484-B7B798509A4F}" type="presParOf" srcId="{70A513C9-E916-4575-896C-B7A025B20FBB}" destId="{17DDA749-9C55-48A0-B5EF-4354B68B74AD}" srcOrd="4" destOrd="0" presId="urn:microsoft.com/office/officeart/2005/8/layout/default"/>
    <dgm:cxn modelId="{46D5B13D-609C-45AD-B852-4829A5401B51}" type="presParOf" srcId="{70A513C9-E916-4575-896C-B7A025B20FBB}" destId="{D37643D7-EC2F-4DA7-8E9E-E2877E2108AF}" srcOrd="5" destOrd="0" presId="urn:microsoft.com/office/officeart/2005/8/layout/default"/>
    <dgm:cxn modelId="{7C858138-7AB6-45C8-977F-1A93FDB0EC99}" type="presParOf" srcId="{70A513C9-E916-4575-896C-B7A025B20FBB}" destId="{A089962F-4DD4-451F-A81B-CB159A844AC1}" srcOrd="6" destOrd="0" presId="urn:microsoft.com/office/officeart/2005/8/layout/default"/>
    <dgm:cxn modelId="{A17669B6-AFDE-4A17-B96F-AE82747F6B28}" type="presParOf" srcId="{70A513C9-E916-4575-896C-B7A025B20FBB}" destId="{0944FB0C-8FC2-4BDB-AFF5-9D91CD761271}" srcOrd="7" destOrd="0" presId="urn:microsoft.com/office/officeart/2005/8/layout/default"/>
    <dgm:cxn modelId="{3123D1A1-2DF3-4AA8-8AC0-5D266F07CCF8}" type="presParOf" srcId="{70A513C9-E916-4575-896C-B7A025B20FBB}" destId="{B8EB96D5-EAB9-43F1-9938-13660C6EF19F}" srcOrd="8" destOrd="0" presId="urn:microsoft.com/office/officeart/2005/8/layout/default"/>
    <dgm:cxn modelId="{6BA4B6C5-8287-4825-9E38-C6AA819EBA6E}" type="presParOf" srcId="{70A513C9-E916-4575-896C-B7A025B20FBB}" destId="{244EEA13-97F3-42F4-883A-4E9D9D57FB58}" srcOrd="9" destOrd="0" presId="urn:microsoft.com/office/officeart/2005/8/layout/default"/>
    <dgm:cxn modelId="{A1CEB339-A714-4F37-A55D-3E2387EADF53}" type="presParOf" srcId="{70A513C9-E916-4575-896C-B7A025B20FBB}" destId="{62832F05-D3B5-42D5-A90F-7C31DB1E2898}" srcOrd="10" destOrd="0" presId="urn:microsoft.com/office/officeart/2005/8/layout/default"/>
    <dgm:cxn modelId="{AE10B282-7287-40CE-A040-2125063E6162}" type="presParOf" srcId="{70A513C9-E916-4575-896C-B7A025B20FBB}" destId="{F1AAF432-A2B9-4276-9799-03D117381D76}" srcOrd="11" destOrd="0" presId="urn:microsoft.com/office/officeart/2005/8/layout/default"/>
    <dgm:cxn modelId="{C908BAE8-0279-495B-B84A-AC513712FBAA}" type="presParOf" srcId="{70A513C9-E916-4575-896C-B7A025B20FBB}" destId="{C8B075B3-0723-42EF-8090-AB0A4EAB2DA4}" srcOrd="12" destOrd="0" presId="urn:microsoft.com/office/officeart/2005/8/layout/default"/>
    <dgm:cxn modelId="{DA66DCF6-0BCA-450C-9382-917253F55CAB}" type="presParOf" srcId="{70A513C9-E916-4575-896C-B7A025B20FBB}" destId="{88C1E171-8757-4A9B-A63B-AE1F77C32975}" srcOrd="13" destOrd="0" presId="urn:microsoft.com/office/officeart/2005/8/layout/default"/>
    <dgm:cxn modelId="{0765EF18-E367-4B91-98F3-4CB1AF9E1030}" type="presParOf" srcId="{70A513C9-E916-4575-896C-B7A025B20FBB}" destId="{A267349E-24AE-49C6-AABA-8202A224DFEE}" srcOrd="14" destOrd="0" presId="urn:microsoft.com/office/officeart/2005/8/layout/default"/>
    <dgm:cxn modelId="{09E0348C-295B-49DF-B3E0-4F832D6B0D6A}" type="presParOf" srcId="{70A513C9-E916-4575-896C-B7A025B20FBB}" destId="{D568364A-EF58-48EF-8982-8760C514D430}" srcOrd="15" destOrd="0" presId="urn:microsoft.com/office/officeart/2005/8/layout/default"/>
    <dgm:cxn modelId="{80CA47C3-FAC9-403A-AFC4-7BAC85F770F9}" type="presParOf" srcId="{70A513C9-E916-4575-896C-B7A025B20FBB}" destId="{8DCE5054-4DAF-43D8-A072-85271E48B135}" srcOrd="16" destOrd="0" presId="urn:microsoft.com/office/officeart/2005/8/layout/default"/>
    <dgm:cxn modelId="{88A4AEDC-0773-4B02-B2E3-6EE93DFCC457}" type="presParOf" srcId="{70A513C9-E916-4575-896C-B7A025B20FBB}" destId="{764180C2-1627-4188-990A-7A37FCEED748}" srcOrd="17" destOrd="0" presId="urn:microsoft.com/office/officeart/2005/8/layout/default"/>
    <dgm:cxn modelId="{D0A7A3E1-88D6-46C3-B25B-49C8ED62959D}" type="presParOf" srcId="{70A513C9-E916-4575-896C-B7A025B20FBB}" destId="{04FCE492-4705-4723-8B55-480B0990CA62}" srcOrd="18" destOrd="0" presId="urn:microsoft.com/office/officeart/2005/8/layout/default"/>
    <dgm:cxn modelId="{F22D82AC-47FD-4F5E-BF26-280430C0A7F7}" type="presParOf" srcId="{70A513C9-E916-4575-896C-B7A025B20FBB}" destId="{30FB8E4F-ECB5-48DB-B27E-F106CF8A33E5}" srcOrd="19" destOrd="0" presId="urn:microsoft.com/office/officeart/2005/8/layout/default"/>
    <dgm:cxn modelId="{2F38450F-34DF-4BB7-A7D5-89343AE0611C}" type="presParOf" srcId="{70A513C9-E916-4575-896C-B7A025B20FBB}" destId="{59E23492-442D-4640-8A0E-B5591DC640E6}" srcOrd="20" destOrd="0" presId="urn:microsoft.com/office/officeart/2005/8/layout/default"/>
    <dgm:cxn modelId="{5025A7CF-F00D-402B-8AC0-B25835EADEB0}" type="presParOf" srcId="{70A513C9-E916-4575-896C-B7A025B20FBB}" destId="{7373E269-B1CC-4B58-B9BE-A0F06E91E544}" srcOrd="21" destOrd="0" presId="urn:microsoft.com/office/officeart/2005/8/layout/default"/>
    <dgm:cxn modelId="{F54818B7-005B-4B01-9FA5-8DAFE11D5F00}" type="presParOf" srcId="{70A513C9-E916-4575-896C-B7A025B20FBB}" destId="{BAB1D7C7-AD73-40C8-8DC9-8248BC401CF2}" srcOrd="2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DC540F-446D-494D-9E52-FA6F5D79F458}">
      <dsp:nvSpPr>
        <dsp:cNvPr id="0" name=""/>
        <dsp:cNvSpPr/>
      </dsp:nvSpPr>
      <dsp:spPr>
        <a:xfrm>
          <a:off x="1260666" y="2726"/>
          <a:ext cx="2524272" cy="1514563"/>
        </a:xfrm>
        <a:prstGeom prst="rect">
          <a:avLst/>
        </a:prstGeom>
        <a:solidFill>
          <a:srgbClr val="FD791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solidFill>
                <a:schemeClr val="bg1"/>
              </a:solidFill>
            </a:rPr>
            <a:t>“Proud to work for the council”</a:t>
          </a:r>
        </a:p>
      </dsp:txBody>
      <dsp:txXfrm>
        <a:off x="1260666" y="2726"/>
        <a:ext cx="2524272" cy="1514563"/>
      </dsp:txXfrm>
    </dsp:sp>
    <dsp:sp modelId="{155923C8-5315-4976-8E7F-4DC784EDE72F}">
      <dsp:nvSpPr>
        <dsp:cNvPr id="0" name=""/>
        <dsp:cNvSpPr/>
      </dsp:nvSpPr>
      <dsp:spPr>
        <a:xfrm>
          <a:off x="4037367" y="2726"/>
          <a:ext cx="2524272" cy="1514563"/>
        </a:xfrm>
        <a:prstGeom prst="rect">
          <a:avLst/>
        </a:prstGeom>
        <a:solidFill>
          <a:srgbClr val="70004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solidFill>
                <a:prstClr val="white"/>
              </a:solidFill>
              <a:latin typeface="Arial" panose="020B0604020202020204"/>
              <a:ea typeface="+mn-ea"/>
              <a:cs typeface="+mn-cs"/>
            </a:rPr>
            <a:t>“CEx knows everyone, he make you feel really special”</a:t>
          </a:r>
        </a:p>
      </dsp:txBody>
      <dsp:txXfrm>
        <a:off x="4037367" y="2726"/>
        <a:ext cx="2524272" cy="1514563"/>
      </dsp:txXfrm>
    </dsp:sp>
    <dsp:sp modelId="{17DDA749-9C55-48A0-B5EF-4354B68B74AD}">
      <dsp:nvSpPr>
        <dsp:cNvPr id="0" name=""/>
        <dsp:cNvSpPr/>
      </dsp:nvSpPr>
      <dsp:spPr>
        <a:xfrm>
          <a:off x="6814067" y="2726"/>
          <a:ext cx="2524272" cy="1514563"/>
        </a:xfrm>
        <a:prstGeom prst="rect">
          <a:avLst/>
        </a:prstGeom>
        <a:solidFill>
          <a:srgbClr val="79C9B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b="0" i="0" kern="1200"/>
            <a:t>"Everyone at TV has an awareness that we are working for our community. We never lose sight of that."</a:t>
          </a:r>
        </a:p>
      </dsp:txBody>
      <dsp:txXfrm>
        <a:off x="6814067" y="2726"/>
        <a:ext cx="2524272" cy="1514563"/>
      </dsp:txXfrm>
    </dsp:sp>
    <dsp:sp modelId="{A089962F-4DD4-451F-A81B-CB159A844AC1}">
      <dsp:nvSpPr>
        <dsp:cNvPr id="0" name=""/>
        <dsp:cNvSpPr/>
      </dsp:nvSpPr>
      <dsp:spPr>
        <a:xfrm>
          <a:off x="9590767" y="2726"/>
          <a:ext cx="2524272" cy="1514563"/>
        </a:xfrm>
        <a:prstGeom prst="rect">
          <a:avLst/>
        </a:prstGeom>
        <a:solidFill>
          <a:srgbClr val="E35FA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solidFill>
                <a:schemeClr val="bg1"/>
              </a:solidFill>
            </a:rPr>
            <a:t>“Hold on to what you are doing, other councils don’t work like this.”</a:t>
          </a:r>
        </a:p>
      </dsp:txBody>
      <dsp:txXfrm>
        <a:off x="9590767" y="2726"/>
        <a:ext cx="2524272" cy="1514563"/>
      </dsp:txXfrm>
    </dsp:sp>
    <dsp:sp modelId="{B8EB96D5-EAB9-43F1-9938-13660C6EF19F}">
      <dsp:nvSpPr>
        <dsp:cNvPr id="0" name=""/>
        <dsp:cNvSpPr/>
      </dsp:nvSpPr>
      <dsp:spPr>
        <a:xfrm>
          <a:off x="1260666" y="1769717"/>
          <a:ext cx="2524272" cy="1514563"/>
        </a:xfrm>
        <a:prstGeom prst="rect">
          <a:avLst/>
        </a:prstGeom>
        <a:solidFill>
          <a:srgbClr val="E35FA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solidFill>
                <a:schemeClr val="bg1"/>
              </a:solidFill>
            </a:rPr>
            <a:t>TVBC are </a:t>
          </a:r>
          <a:r>
            <a:rPr lang="en-GB" sz="1900" b="0" i="0" kern="1200">
              <a:solidFill>
                <a:schemeClr val="bg1"/>
              </a:solidFill>
            </a:rPr>
            <a:t>“Creative, innovative, proactive </a:t>
          </a:r>
          <a:r>
            <a:rPr lang="en-GB" sz="1900" b="0" i="0" kern="1200"/>
            <a:t>in seizing the opportunities we offer”</a:t>
          </a:r>
          <a:endParaRPr lang="en-US" sz="1900" kern="1200">
            <a:solidFill>
              <a:schemeClr val="tx1"/>
            </a:solidFill>
          </a:endParaRPr>
        </a:p>
      </dsp:txBody>
      <dsp:txXfrm>
        <a:off x="1260666" y="1769717"/>
        <a:ext cx="2524272" cy="1514563"/>
      </dsp:txXfrm>
    </dsp:sp>
    <dsp:sp modelId="{62832F05-D3B5-42D5-A90F-7C31DB1E2898}">
      <dsp:nvSpPr>
        <dsp:cNvPr id="0" name=""/>
        <dsp:cNvSpPr/>
      </dsp:nvSpPr>
      <dsp:spPr>
        <a:xfrm>
          <a:off x="4037367" y="1769717"/>
          <a:ext cx="2524272" cy="1514563"/>
        </a:xfrm>
        <a:prstGeom prst="rect">
          <a:avLst/>
        </a:prstGeom>
        <a:solidFill>
          <a:srgbClr val="79C9B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b="0" i="0" kern="1200"/>
            <a:t>"Andy and Phil have changed the relationship for the better with the VCS”</a:t>
          </a:r>
          <a:endParaRPr lang="en-US" sz="1900" kern="1200">
            <a:solidFill>
              <a:schemeClr val="tx1"/>
            </a:solidFill>
          </a:endParaRPr>
        </a:p>
      </dsp:txBody>
      <dsp:txXfrm>
        <a:off x="4037367" y="1769717"/>
        <a:ext cx="2524272" cy="1514563"/>
      </dsp:txXfrm>
    </dsp:sp>
    <dsp:sp modelId="{C8B075B3-0723-42EF-8090-AB0A4EAB2DA4}">
      <dsp:nvSpPr>
        <dsp:cNvPr id="0" name=""/>
        <dsp:cNvSpPr/>
      </dsp:nvSpPr>
      <dsp:spPr>
        <a:xfrm>
          <a:off x="6814067" y="1769717"/>
          <a:ext cx="2524272" cy="1514563"/>
        </a:xfrm>
        <a:prstGeom prst="rect">
          <a:avLst/>
        </a:prstGeom>
        <a:solidFill>
          <a:srgbClr val="70004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b="0" i="0" kern="1200"/>
            <a:t>"The council is very ambitious but also very pragmatic."</a:t>
          </a:r>
          <a:endParaRPr lang="en-US" sz="1900" kern="1200">
            <a:solidFill>
              <a:schemeClr val="tx1"/>
            </a:solidFill>
          </a:endParaRPr>
        </a:p>
      </dsp:txBody>
      <dsp:txXfrm>
        <a:off x="6814067" y="1769717"/>
        <a:ext cx="2524272" cy="1514563"/>
      </dsp:txXfrm>
    </dsp:sp>
    <dsp:sp modelId="{A267349E-24AE-49C6-AABA-8202A224DFEE}">
      <dsp:nvSpPr>
        <dsp:cNvPr id="0" name=""/>
        <dsp:cNvSpPr/>
      </dsp:nvSpPr>
      <dsp:spPr>
        <a:xfrm>
          <a:off x="9590767" y="1769717"/>
          <a:ext cx="2524272" cy="1514563"/>
        </a:xfrm>
        <a:prstGeom prst="rect">
          <a:avLst/>
        </a:prstGeom>
        <a:solidFill>
          <a:srgbClr val="FD791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solidFill>
                <a:schemeClr val="bg1"/>
              </a:solidFill>
            </a:rPr>
            <a:t>“I have faith in our senior management team”</a:t>
          </a:r>
        </a:p>
      </dsp:txBody>
      <dsp:txXfrm>
        <a:off x="9590767" y="1769717"/>
        <a:ext cx="2524272" cy="1514563"/>
      </dsp:txXfrm>
    </dsp:sp>
    <dsp:sp modelId="{8DCE5054-4DAF-43D8-A072-85271E48B135}">
      <dsp:nvSpPr>
        <dsp:cNvPr id="0" name=""/>
        <dsp:cNvSpPr/>
      </dsp:nvSpPr>
      <dsp:spPr>
        <a:xfrm>
          <a:off x="1260666" y="3521684"/>
          <a:ext cx="2524272" cy="1514563"/>
        </a:xfrm>
        <a:prstGeom prst="rect">
          <a:avLst/>
        </a:prstGeom>
        <a:solidFill>
          <a:srgbClr val="70004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solidFill>
                <a:schemeClr val="bg1"/>
              </a:solidFill>
            </a:rPr>
            <a:t>“We’re not perfect, there’s room for improvement”</a:t>
          </a:r>
        </a:p>
      </dsp:txBody>
      <dsp:txXfrm>
        <a:off x="1260666" y="3521684"/>
        <a:ext cx="2524272" cy="1514563"/>
      </dsp:txXfrm>
    </dsp:sp>
    <dsp:sp modelId="{04FCE492-4705-4723-8B55-480B0990CA62}">
      <dsp:nvSpPr>
        <dsp:cNvPr id="0" name=""/>
        <dsp:cNvSpPr/>
      </dsp:nvSpPr>
      <dsp:spPr>
        <a:xfrm>
          <a:off x="4037367" y="3536708"/>
          <a:ext cx="2524272" cy="1514563"/>
        </a:xfrm>
        <a:prstGeom prst="rect">
          <a:avLst/>
        </a:prstGeom>
        <a:solidFill>
          <a:srgbClr val="FD791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solidFill>
                <a:schemeClr val="bg1"/>
              </a:solidFill>
            </a:rPr>
            <a:t>Test Valley app.. “I don’t know if it’s pushed and have no clue about its usage”</a:t>
          </a:r>
        </a:p>
      </dsp:txBody>
      <dsp:txXfrm>
        <a:off x="4037367" y="3536708"/>
        <a:ext cx="2524272" cy="1514563"/>
      </dsp:txXfrm>
    </dsp:sp>
    <dsp:sp modelId="{59E23492-442D-4640-8A0E-B5591DC640E6}">
      <dsp:nvSpPr>
        <dsp:cNvPr id="0" name=""/>
        <dsp:cNvSpPr/>
      </dsp:nvSpPr>
      <dsp:spPr>
        <a:xfrm>
          <a:off x="6814067" y="3536708"/>
          <a:ext cx="2524272" cy="1514563"/>
        </a:xfrm>
        <a:prstGeom prst="rect">
          <a:avLst/>
        </a:prstGeom>
        <a:solidFill>
          <a:srgbClr val="E35FA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0" i="0" kern="1200"/>
            <a:t>"I left and came back"</a:t>
          </a:r>
          <a:endParaRPr lang="en-US" sz="1400" kern="1200">
            <a:solidFill>
              <a:schemeClr val="tx1"/>
            </a:solidFill>
          </a:endParaRPr>
        </a:p>
      </dsp:txBody>
      <dsp:txXfrm>
        <a:off x="6814067" y="3536708"/>
        <a:ext cx="2524272" cy="1514563"/>
      </dsp:txXfrm>
    </dsp:sp>
    <dsp:sp modelId="{BAB1D7C7-AD73-40C8-8DC9-8248BC401CF2}">
      <dsp:nvSpPr>
        <dsp:cNvPr id="0" name=""/>
        <dsp:cNvSpPr/>
      </dsp:nvSpPr>
      <dsp:spPr>
        <a:xfrm>
          <a:off x="9590767" y="3536708"/>
          <a:ext cx="2524272" cy="1514563"/>
        </a:xfrm>
        <a:prstGeom prst="rect">
          <a:avLst/>
        </a:prstGeom>
        <a:solidFill>
          <a:srgbClr val="79C9B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b="0" i="0" kern="1200"/>
            <a:t>“Most approachable Council I have ever worked with.”</a:t>
          </a:r>
          <a:endParaRPr lang="en-US" sz="1900" kern="1200">
            <a:solidFill>
              <a:schemeClr val="tx1"/>
            </a:solidFill>
          </a:endParaRPr>
        </a:p>
      </dsp:txBody>
      <dsp:txXfrm>
        <a:off x="9590767" y="3536708"/>
        <a:ext cx="2524272" cy="151456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39F38E-79C3-8648-BB45-EE7CA792CA8E}" type="datetimeFigureOut">
              <a:rPr lang="en-US" smtClean="0"/>
              <a:t>2/10/2025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6B6D6D-2087-6B44-8B5B-BE7ED2CEB489}" type="slidenum">
              <a:rPr lang="en-US" smtClean="0"/>
              <a:t>‹#›</a:t>
            </a:fld>
            <a:endParaRPr lang="en-US"/>
          </a:p>
        </p:txBody>
      </p:sp>
    </p:spTree>
    <p:extLst>
      <p:ext uri="{BB962C8B-B14F-4D97-AF65-F5344CB8AC3E}">
        <p14:creationId xmlns:p14="http://schemas.microsoft.com/office/powerpoint/2010/main" val="1404309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F6B6D6D-2087-6B44-8B5B-BE7ED2CEB489}" type="slidenum">
              <a:rPr lang="en-US" smtClean="0"/>
              <a:t>8</a:t>
            </a:fld>
            <a:endParaRPr lang="en-US"/>
          </a:p>
        </p:txBody>
      </p:sp>
    </p:spTree>
    <p:extLst>
      <p:ext uri="{BB962C8B-B14F-4D97-AF65-F5344CB8AC3E}">
        <p14:creationId xmlns:p14="http://schemas.microsoft.com/office/powerpoint/2010/main" val="2719722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F6B6D6D-2087-6B44-8B5B-BE7ED2CEB489}" type="slidenum">
              <a:rPr lang="en-US" smtClean="0"/>
              <a:t>9</a:t>
            </a:fld>
            <a:endParaRPr lang="en-US"/>
          </a:p>
        </p:txBody>
      </p:sp>
    </p:spTree>
    <p:extLst>
      <p:ext uri="{BB962C8B-B14F-4D97-AF65-F5344CB8AC3E}">
        <p14:creationId xmlns:p14="http://schemas.microsoft.com/office/powerpoint/2010/main" val="1258697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F6B6D6D-2087-6B44-8B5B-BE7ED2CEB489}" type="slidenum">
              <a:rPr lang="en-US" smtClean="0"/>
              <a:t>15</a:t>
            </a:fld>
            <a:endParaRPr lang="en-US"/>
          </a:p>
        </p:txBody>
      </p:sp>
    </p:spTree>
    <p:extLst>
      <p:ext uri="{BB962C8B-B14F-4D97-AF65-F5344CB8AC3E}">
        <p14:creationId xmlns:p14="http://schemas.microsoft.com/office/powerpoint/2010/main" val="38671494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F6B6D6D-2087-6B44-8B5B-BE7ED2CEB489}" type="slidenum">
              <a:rPr lang="en-US" smtClean="0"/>
              <a:t>16</a:t>
            </a:fld>
            <a:endParaRPr lang="en-US"/>
          </a:p>
        </p:txBody>
      </p:sp>
    </p:spTree>
    <p:extLst>
      <p:ext uri="{BB962C8B-B14F-4D97-AF65-F5344CB8AC3E}">
        <p14:creationId xmlns:p14="http://schemas.microsoft.com/office/powerpoint/2010/main" val="26884230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F6B6D6D-2087-6B44-8B5B-BE7ED2CEB489}" type="slidenum">
              <a:rPr lang="en-US" smtClean="0"/>
              <a:t>18</a:t>
            </a:fld>
            <a:endParaRPr lang="en-US"/>
          </a:p>
        </p:txBody>
      </p:sp>
    </p:spTree>
    <p:extLst>
      <p:ext uri="{BB962C8B-B14F-4D97-AF65-F5344CB8AC3E}">
        <p14:creationId xmlns:p14="http://schemas.microsoft.com/office/powerpoint/2010/main" val="24397659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F1B5FF86-6300-4D95-BD83-79AEA26EF0D6}" type="slidenum">
              <a:rPr lang="en-GB" smtClean="0"/>
              <a:t>21</a:t>
            </a:fld>
            <a:endParaRPr lang="en-GB"/>
          </a:p>
        </p:txBody>
      </p:sp>
    </p:spTree>
    <p:extLst>
      <p:ext uri="{BB962C8B-B14F-4D97-AF65-F5344CB8AC3E}">
        <p14:creationId xmlns:p14="http://schemas.microsoft.com/office/powerpoint/2010/main" val="6613648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38FAE-45E2-8E47-9B73-074058FAF159}"/>
              </a:ext>
            </a:extLst>
          </p:cNvPr>
          <p:cNvSpPr>
            <a:spLocks noGrp="1"/>
          </p:cNvSpPr>
          <p:nvPr>
            <p:ph type="ctrTitle"/>
          </p:nvPr>
        </p:nvSpPr>
        <p:spPr>
          <a:xfrm>
            <a:off x="331304" y="1689652"/>
            <a:ext cx="11009244" cy="1591711"/>
          </a:xfrm>
          <a:prstGeom prst="rect">
            <a:avLst/>
          </a:prstGeom>
        </p:spPr>
        <p:txBody>
          <a:bodyPr anchor="b"/>
          <a:lstStyle>
            <a:lvl1pPr algn="l">
              <a:defRPr sz="5000" b="1" i="0" baseline="0">
                <a:solidFill>
                  <a:srgbClr val="3C665E"/>
                </a:solidFill>
              </a:defRPr>
            </a:lvl1pPr>
          </a:lstStyle>
          <a:p>
            <a:r>
              <a:rPr lang="en-US"/>
              <a:t>Click to edit Master title style</a:t>
            </a:r>
          </a:p>
        </p:txBody>
      </p:sp>
      <p:sp>
        <p:nvSpPr>
          <p:cNvPr id="3" name="Subtitle 2">
            <a:extLst>
              <a:ext uri="{FF2B5EF4-FFF2-40B4-BE49-F238E27FC236}">
                <a16:creationId xmlns:a16="http://schemas.microsoft.com/office/drawing/2014/main" id="{3A19E10F-77FF-C247-80E3-D38E1E6193CD}"/>
              </a:ext>
            </a:extLst>
          </p:cNvPr>
          <p:cNvSpPr>
            <a:spLocks noGrp="1"/>
          </p:cNvSpPr>
          <p:nvPr>
            <p:ph type="subTitle" idx="1"/>
          </p:nvPr>
        </p:nvSpPr>
        <p:spPr>
          <a:xfrm>
            <a:off x="331304" y="3373439"/>
            <a:ext cx="11009244" cy="870570"/>
          </a:xfrm>
          <a:prstGeom prst="rect">
            <a:avLst/>
          </a:prstGeom>
        </p:spPr>
        <p:txBody>
          <a:bodyPr/>
          <a:lstStyle>
            <a:lvl1pPr marL="0" indent="0" algn="l">
              <a:buNone/>
              <a:defRPr sz="22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207096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05933-80A7-3783-52DB-AE8DF2B788D6}"/>
              </a:ext>
            </a:extLst>
          </p:cNvPr>
          <p:cNvSpPr>
            <a:spLocks noGrp="1"/>
          </p:cNvSpPr>
          <p:nvPr>
            <p:ph type="ctrTitle"/>
          </p:nvPr>
        </p:nvSpPr>
        <p:spPr>
          <a:xfrm>
            <a:off x="410424" y="1511662"/>
            <a:ext cx="9992008" cy="2387600"/>
          </a:xfrm>
          <a:prstGeom prst="rect">
            <a:avLst/>
          </a:prstGeom>
        </p:spPr>
        <p:txBody>
          <a:bodyPr anchor="b"/>
          <a:lstStyle>
            <a:lvl1pPr algn="l">
              <a:defRPr sz="6000" baseline="0">
                <a:solidFill>
                  <a:schemeClr val="bg1"/>
                </a:solidFill>
              </a:defRPr>
            </a:lvl1pPr>
          </a:lstStyle>
          <a:p>
            <a:r>
              <a:rPr lang="en-GB"/>
              <a:t>Click to edit Master title style</a:t>
            </a:r>
            <a:endParaRPr lang="en-US"/>
          </a:p>
        </p:txBody>
      </p:sp>
      <p:sp>
        <p:nvSpPr>
          <p:cNvPr id="3" name="Subtitle 2">
            <a:extLst>
              <a:ext uri="{FF2B5EF4-FFF2-40B4-BE49-F238E27FC236}">
                <a16:creationId xmlns:a16="http://schemas.microsoft.com/office/drawing/2014/main" id="{3C9C5D3A-DC4C-CC8B-807E-09A27E5D65C1}"/>
              </a:ext>
            </a:extLst>
          </p:cNvPr>
          <p:cNvSpPr>
            <a:spLocks noGrp="1"/>
          </p:cNvSpPr>
          <p:nvPr>
            <p:ph type="subTitle" idx="1"/>
          </p:nvPr>
        </p:nvSpPr>
        <p:spPr>
          <a:xfrm>
            <a:off x="410424" y="3991337"/>
            <a:ext cx="9144000" cy="1655762"/>
          </a:xfrm>
          <a:prstGeom prst="rect">
            <a:avLst/>
          </a:prstGeo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Tree>
    <p:extLst>
      <p:ext uri="{BB962C8B-B14F-4D97-AF65-F5344CB8AC3E}">
        <p14:creationId xmlns:p14="http://schemas.microsoft.com/office/powerpoint/2010/main" val="3277641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57F5A-6B78-E843-BCF9-39B17F3B6784}"/>
              </a:ext>
            </a:extLst>
          </p:cNvPr>
          <p:cNvSpPr>
            <a:spLocks noGrp="1"/>
          </p:cNvSpPr>
          <p:nvPr>
            <p:ph type="title"/>
          </p:nvPr>
        </p:nvSpPr>
        <p:spPr>
          <a:xfrm>
            <a:off x="838200" y="1351721"/>
            <a:ext cx="10515600" cy="1024767"/>
          </a:xfrm>
          <a:prstGeom prst="rect">
            <a:avLst/>
          </a:prstGeom>
        </p:spPr>
        <p:txBody>
          <a:bodyPr/>
          <a:lstStyle>
            <a:lvl1pPr>
              <a:defRPr sz="3400" b="1" i="0" baseline="0">
                <a:solidFill>
                  <a:srgbClr val="951B8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83B709B1-CF29-8F43-B9DD-4EFF413B718C}"/>
              </a:ext>
            </a:extLst>
          </p:cNvPr>
          <p:cNvSpPr>
            <a:spLocks noGrp="1"/>
          </p:cNvSpPr>
          <p:nvPr>
            <p:ph idx="1"/>
          </p:nvPr>
        </p:nvSpPr>
        <p:spPr>
          <a:xfrm>
            <a:off x="838200" y="2600877"/>
            <a:ext cx="10515600" cy="372041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1105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4D520-336C-9F7B-086C-4BCB16B067BE}"/>
              </a:ext>
            </a:extLst>
          </p:cNvPr>
          <p:cNvSpPr>
            <a:spLocks noGrp="1"/>
          </p:cNvSpPr>
          <p:nvPr>
            <p:ph type="title"/>
          </p:nvPr>
        </p:nvSpPr>
        <p:spPr>
          <a:xfrm>
            <a:off x="825500" y="1341521"/>
            <a:ext cx="10515600" cy="823913"/>
          </a:xfrm>
        </p:spPr>
        <p:txBody>
          <a:bodyPr/>
          <a:lstStyle>
            <a:lvl1pPr>
              <a:defRPr sz="3400" b="1" i="0" baseline="0">
                <a:solidFill>
                  <a:srgbClr val="951A81"/>
                </a:solidFill>
              </a:defRPr>
            </a:lvl1pPr>
          </a:lstStyle>
          <a:p>
            <a:r>
              <a:rPr lang="en-US"/>
              <a:t>Click to edit Master title style</a:t>
            </a:r>
          </a:p>
        </p:txBody>
      </p:sp>
      <p:sp>
        <p:nvSpPr>
          <p:cNvPr id="3" name="Text Placeholder 2">
            <a:extLst>
              <a:ext uri="{FF2B5EF4-FFF2-40B4-BE49-F238E27FC236}">
                <a16:creationId xmlns:a16="http://schemas.microsoft.com/office/drawing/2014/main" id="{7F013479-BC26-E94F-C6D9-05565B3D2CF7}"/>
              </a:ext>
            </a:extLst>
          </p:cNvPr>
          <p:cNvSpPr>
            <a:spLocks noGrp="1"/>
          </p:cNvSpPr>
          <p:nvPr>
            <p:ph type="body" idx="1"/>
          </p:nvPr>
        </p:nvSpPr>
        <p:spPr>
          <a:xfrm>
            <a:off x="919957" y="1871833"/>
            <a:ext cx="5157787" cy="823912"/>
          </a:xfrm>
        </p:spPr>
        <p:txBody>
          <a:bodyPr anchor="b"/>
          <a:lstStyle>
            <a:lvl1pPr marL="0" indent="0">
              <a:buNone/>
              <a:defRPr sz="2400" b="1" baseline="0">
                <a:solidFill>
                  <a:schemeClr val="bg2">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C7F81C-22A7-409C-4641-F22C1D917B79}"/>
              </a:ext>
            </a:extLst>
          </p:cNvPr>
          <p:cNvSpPr>
            <a:spLocks noGrp="1"/>
          </p:cNvSpPr>
          <p:nvPr>
            <p:ph sz="half" idx="2"/>
          </p:nvPr>
        </p:nvSpPr>
        <p:spPr>
          <a:xfrm>
            <a:off x="919956" y="2932457"/>
            <a:ext cx="5157787" cy="3170168"/>
          </a:xfrm>
        </p:spPr>
        <p:txBody>
          <a:bodyPr/>
          <a:lstStyle>
            <a:lvl1pPr>
              <a:defRPr sz="2400" baseline="0"/>
            </a:lvl1pPr>
            <a:lvl2pPr>
              <a:defRPr sz="2200" baseline="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24FEB6-216A-3384-BFA3-C9AD5A1FDFB6}"/>
              </a:ext>
            </a:extLst>
          </p:cNvPr>
          <p:cNvSpPr>
            <a:spLocks noGrp="1"/>
          </p:cNvSpPr>
          <p:nvPr>
            <p:ph type="body" sz="quarter" idx="3"/>
          </p:nvPr>
        </p:nvSpPr>
        <p:spPr>
          <a:xfrm>
            <a:off x="6172200" y="1871833"/>
            <a:ext cx="5183188" cy="823912"/>
          </a:xfrm>
        </p:spPr>
        <p:txBody>
          <a:bodyPr anchor="b"/>
          <a:lstStyle>
            <a:lvl1pPr marL="0" indent="0">
              <a:buNone/>
              <a:defRPr sz="2400" b="1" baseline="0">
                <a:solidFill>
                  <a:schemeClr val="bg2">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262EA16-D5C4-F0E6-C82C-8702D4C18D1A}"/>
              </a:ext>
            </a:extLst>
          </p:cNvPr>
          <p:cNvSpPr>
            <a:spLocks noGrp="1"/>
          </p:cNvSpPr>
          <p:nvPr>
            <p:ph sz="quarter" idx="4"/>
          </p:nvPr>
        </p:nvSpPr>
        <p:spPr>
          <a:xfrm>
            <a:off x="6172200" y="2932457"/>
            <a:ext cx="5183188" cy="3170167"/>
          </a:xfrm>
        </p:spPr>
        <p:txBody>
          <a:bodyPr/>
          <a:lstStyle>
            <a:lvl1pPr>
              <a:defRPr sz="2400" baseline="0"/>
            </a:lvl1pPr>
            <a:lvl2pPr>
              <a:defRPr sz="2200" baseline="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2405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7D2D5-98F2-13BC-5246-CF2E2C4F00C9}"/>
              </a:ext>
            </a:extLst>
          </p:cNvPr>
          <p:cNvSpPr>
            <a:spLocks noGrp="1"/>
          </p:cNvSpPr>
          <p:nvPr>
            <p:ph type="title"/>
          </p:nvPr>
        </p:nvSpPr>
        <p:spPr>
          <a:xfrm>
            <a:off x="838200" y="1357519"/>
            <a:ext cx="10515600" cy="998055"/>
          </a:xfrm>
          <a:prstGeom prst="rect">
            <a:avLst/>
          </a:prstGeom>
        </p:spPr>
        <p:txBody>
          <a:bodyPr/>
          <a:lstStyle>
            <a:lvl1pPr>
              <a:defRPr sz="3400" b="1" i="0" baseline="0">
                <a:solidFill>
                  <a:srgbClr val="951B8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E583211A-756C-B96C-5B35-FE915362FCE0}"/>
              </a:ext>
            </a:extLst>
          </p:cNvPr>
          <p:cNvSpPr>
            <a:spLocks noGrp="1"/>
          </p:cNvSpPr>
          <p:nvPr>
            <p:ph sz="half" idx="1"/>
          </p:nvPr>
        </p:nvSpPr>
        <p:spPr>
          <a:xfrm>
            <a:off x="838200" y="2584175"/>
            <a:ext cx="5181600" cy="35927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8592EB8-952F-6FBB-1141-CF98E6525EC3}"/>
              </a:ext>
            </a:extLst>
          </p:cNvPr>
          <p:cNvSpPr>
            <a:spLocks noGrp="1"/>
          </p:cNvSpPr>
          <p:nvPr>
            <p:ph sz="half" idx="2"/>
          </p:nvPr>
        </p:nvSpPr>
        <p:spPr>
          <a:xfrm>
            <a:off x="6172200" y="2584175"/>
            <a:ext cx="5181600" cy="35927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88161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347C0-FE40-10EF-C9D7-1E430A6991A0}"/>
              </a:ext>
            </a:extLst>
          </p:cNvPr>
          <p:cNvSpPr>
            <a:spLocks noGrp="1"/>
          </p:cNvSpPr>
          <p:nvPr>
            <p:ph type="title"/>
          </p:nvPr>
        </p:nvSpPr>
        <p:spPr>
          <a:xfrm>
            <a:off x="831850" y="1709738"/>
            <a:ext cx="10515600" cy="2852737"/>
          </a:xfrm>
          <a:prstGeom prst="rect">
            <a:avLst/>
          </a:prstGeom>
        </p:spPr>
        <p:txBody>
          <a:bodyPr anchor="b">
            <a:normAutofit/>
          </a:bodyPr>
          <a:lstStyle>
            <a:lvl1pPr algn="l" defTabSz="914400" rtl="0" eaLnBrk="1" latinLnBrk="0" hangingPunct="1">
              <a:lnSpc>
                <a:spcPct val="90000"/>
              </a:lnSpc>
              <a:spcBef>
                <a:spcPct val="0"/>
              </a:spcBef>
              <a:buNone/>
              <a:defRPr lang="en-GB" sz="3600" b="1" kern="1200" baseline="0" dirty="0">
                <a:solidFill>
                  <a:srgbClr val="951B81"/>
                </a:solidFill>
                <a:latin typeface="Arial" panose="020B0604020202020204" pitchFamily="34" charset="0"/>
                <a:ea typeface="+mj-ea"/>
                <a:cs typeface="Arial" panose="020B0604020202020204" pitchFamily="34" charset="0"/>
              </a:defRPr>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A490771-173A-8142-349D-0F4716B2197F}"/>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033577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907B7EB-2148-A39C-B927-1C8936984758}"/>
              </a:ext>
            </a:extLst>
          </p:cNvPr>
          <p:cNvSpPr>
            <a:spLocks noGrp="1"/>
          </p:cNvSpPr>
          <p:nvPr>
            <p:ph type="title"/>
          </p:nvPr>
        </p:nvSpPr>
        <p:spPr>
          <a:xfrm>
            <a:off x="838200" y="1378291"/>
            <a:ext cx="10515600" cy="976471"/>
          </a:xfrm>
          <a:prstGeom prst="rect">
            <a:avLst/>
          </a:prstGeom>
          <a:ln>
            <a:noFill/>
          </a:ln>
        </p:spPr>
        <p:txBody>
          <a:bodyPr>
            <a:normAutofit/>
          </a:bodyPr>
          <a:lstStyle>
            <a:lvl1pPr marL="0" algn="l" defTabSz="914400" rtl="0" eaLnBrk="1" latinLnBrk="0" hangingPunct="1">
              <a:lnSpc>
                <a:spcPct val="90000"/>
              </a:lnSpc>
              <a:spcBef>
                <a:spcPct val="0"/>
              </a:spcBef>
              <a:buNone/>
              <a:defRPr lang="en-GB" sz="3600" b="1" kern="1200" baseline="0" dirty="0">
                <a:solidFill>
                  <a:srgbClr val="951B81"/>
                </a:solidFill>
                <a:latin typeface="Arial" panose="020B0604020202020204" pitchFamily="34" charset="0"/>
                <a:ea typeface="+mj-ea"/>
                <a:cs typeface="Arial" panose="020B0604020202020204" pitchFamily="34" charset="0"/>
              </a:defRPr>
            </a:lvl1pPr>
          </a:lstStyle>
          <a:p>
            <a:r>
              <a:rPr lang="en-US"/>
              <a:t>Click to edit Master title style</a:t>
            </a:r>
            <a:endParaRPr lang="en-GB"/>
          </a:p>
        </p:txBody>
      </p:sp>
    </p:spTree>
    <p:extLst>
      <p:ext uri="{BB962C8B-B14F-4D97-AF65-F5344CB8AC3E}">
        <p14:creationId xmlns:p14="http://schemas.microsoft.com/office/powerpoint/2010/main" val="1638166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D8150-E1DD-DF03-7DC2-60B3AD119E8A}"/>
              </a:ext>
            </a:extLst>
          </p:cNvPr>
          <p:cNvSpPr>
            <a:spLocks noGrp="1"/>
          </p:cNvSpPr>
          <p:nvPr>
            <p:ph type="title"/>
          </p:nvPr>
        </p:nvSpPr>
        <p:spPr>
          <a:xfrm>
            <a:off x="839788" y="1179509"/>
            <a:ext cx="3932237" cy="1166527"/>
          </a:xfrm>
          <a:prstGeom prst="rect">
            <a:avLst/>
          </a:prstGeom>
        </p:spPr>
        <p:txBody>
          <a:bodyPr anchor="b">
            <a:normAutofit/>
          </a:bodyPr>
          <a:lstStyle>
            <a:lvl1pPr>
              <a:defRPr lang="en-US" sz="3200" b="1" kern="1200" baseline="0" smtClean="0">
                <a:solidFill>
                  <a:srgbClr val="951B81"/>
                </a:solidFill>
                <a:latin typeface="Arial" panose="020B0604020202020204" pitchFamily="34" charset="0"/>
                <a:ea typeface="+mj-ea"/>
                <a:cs typeface="Arial" panose="020B0604020202020204" pitchFamily="34" charset="0"/>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82C5AAF-78C9-5B24-D842-C1B4EF1464F2}"/>
              </a:ext>
            </a:extLst>
          </p:cNvPr>
          <p:cNvSpPr>
            <a:spLocks noGrp="1"/>
          </p:cNvSpPr>
          <p:nvPr>
            <p:ph idx="1"/>
          </p:nvPr>
        </p:nvSpPr>
        <p:spPr>
          <a:xfrm>
            <a:off x="5183188" y="1179509"/>
            <a:ext cx="6172200" cy="4681541"/>
          </a:xfrm>
          <a:prstGeom prst="rect">
            <a:avLst/>
          </a:prstGeo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7D78062-EB9B-67C4-6D70-17ADC33F2A72}"/>
              </a:ext>
            </a:extLst>
          </p:cNvPr>
          <p:cNvSpPr>
            <a:spLocks noGrp="1"/>
          </p:cNvSpPr>
          <p:nvPr>
            <p:ph type="body" sz="half" idx="2"/>
          </p:nvPr>
        </p:nvSpPr>
        <p:spPr>
          <a:xfrm>
            <a:off x="839788" y="2346036"/>
            <a:ext cx="3932237" cy="3522952"/>
          </a:xfrm>
          <a:prstGeom prst="rect">
            <a:avLst/>
          </a:prstGeom>
        </p:spPr>
        <p:txBody>
          <a:bodyPr/>
          <a:lstStyle>
            <a:lvl1pPr marL="0" indent="0">
              <a:buNone/>
              <a:defRPr sz="1600">
                <a:solidFill>
                  <a:schemeClr val="tx1"/>
                </a:solidFill>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621055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626FC-05B5-B272-448A-B9575E77EB4C}"/>
              </a:ext>
            </a:extLst>
          </p:cNvPr>
          <p:cNvSpPr>
            <a:spLocks noGrp="1"/>
          </p:cNvSpPr>
          <p:nvPr>
            <p:ph type="title"/>
          </p:nvPr>
        </p:nvSpPr>
        <p:spPr>
          <a:xfrm>
            <a:off x="839788" y="1179508"/>
            <a:ext cx="3932237" cy="1148056"/>
          </a:xfrm>
          <a:prstGeom prst="rect">
            <a:avLst/>
          </a:prstGeom>
        </p:spPr>
        <p:txBody>
          <a:bodyPr anchor="b">
            <a:normAutofit/>
          </a:bodyPr>
          <a:lstStyle>
            <a:lvl1pPr algn="l" defTabSz="914400" rtl="0" eaLnBrk="1" latinLnBrk="0" hangingPunct="1">
              <a:lnSpc>
                <a:spcPct val="90000"/>
              </a:lnSpc>
              <a:spcBef>
                <a:spcPct val="0"/>
              </a:spcBef>
              <a:buNone/>
              <a:defRPr lang="en-GB" sz="3200" b="1" kern="1200" baseline="0" dirty="0" smtClean="0">
                <a:solidFill>
                  <a:srgbClr val="951B81"/>
                </a:solidFill>
                <a:latin typeface="Arial" panose="020B0604020202020204" pitchFamily="34" charset="0"/>
                <a:ea typeface="+mj-ea"/>
                <a:cs typeface="Arial" panose="020B0604020202020204" pitchFamily="34" charset="0"/>
              </a:defRPr>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2775ACF-90B3-1B18-480B-7E95BF1F345D}"/>
              </a:ext>
            </a:extLst>
          </p:cNvPr>
          <p:cNvSpPr>
            <a:spLocks noGrp="1"/>
          </p:cNvSpPr>
          <p:nvPr>
            <p:ph type="pic" idx="1"/>
          </p:nvPr>
        </p:nvSpPr>
        <p:spPr>
          <a:xfrm>
            <a:off x="5183188" y="1179509"/>
            <a:ext cx="6172200" cy="4681542"/>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5E5A16EA-A868-FA73-FA5D-D780B85F7410}"/>
              </a:ext>
            </a:extLst>
          </p:cNvPr>
          <p:cNvSpPr>
            <a:spLocks noGrp="1"/>
          </p:cNvSpPr>
          <p:nvPr>
            <p:ph type="body" sz="half" idx="2"/>
          </p:nvPr>
        </p:nvSpPr>
        <p:spPr>
          <a:xfrm>
            <a:off x="839788" y="2327564"/>
            <a:ext cx="3932237" cy="3541423"/>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511788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5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058381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10" Type="http://schemas.openxmlformats.org/officeDocument/2006/relationships/image" Target="../media/image2.emf"/><Relationship Id="rId4" Type="http://schemas.openxmlformats.org/officeDocument/2006/relationships/slideLayout" Target="../slideLayouts/slideLayout5.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theme" Target="../theme/theme3.xml"/><Relationship Id="rId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B9BF8E1-E142-A6EF-7B19-B58F43336E0A}"/>
              </a:ext>
            </a:extLst>
          </p:cNvPr>
          <p:cNvPicPr>
            <a:picLocks noChangeAspect="1"/>
          </p:cNvPicPr>
          <p:nvPr userDrawn="1"/>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3003504646"/>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84AE0C1-344F-181A-19F8-98BA9DA6C23C}"/>
              </a:ext>
            </a:extLst>
          </p:cNvPr>
          <p:cNvPicPr>
            <a:picLocks noChangeAspect="1"/>
          </p:cNvPicPr>
          <p:nvPr userDrawn="1"/>
        </p:nvPicPr>
        <p:blipFill>
          <a:blip r:embed="rId10"/>
          <a:stretch>
            <a:fillRect/>
          </a:stretch>
        </p:blipFill>
        <p:spPr>
          <a:xfrm>
            <a:off x="0" y="0"/>
            <a:ext cx="12192000" cy="6858000"/>
          </a:xfrm>
          <a:prstGeom prst="rect">
            <a:avLst/>
          </a:prstGeom>
        </p:spPr>
      </p:pic>
    </p:spTree>
    <p:extLst>
      <p:ext uri="{BB962C8B-B14F-4D97-AF65-F5344CB8AC3E}">
        <p14:creationId xmlns:p14="http://schemas.microsoft.com/office/powerpoint/2010/main" val="269716313"/>
      </p:ext>
    </p:extLst>
  </p:cSld>
  <p:clrMap bg1="lt1" tx1="dk1" bg2="lt2" tx2="dk2" accent1="accent1" accent2="accent2" accent3="accent3" accent4="accent4" accent5="accent5" accent6="accent6" hlink="hlink" folHlink="folHlink"/>
  <p:sldLayoutIdLst>
    <p:sldLayoutId id="2147483652" r:id="rId1"/>
    <p:sldLayoutId id="2147483666" r:id="rId2"/>
    <p:sldLayoutId id="2147483657" r:id="rId3"/>
    <p:sldLayoutId id="2147483660" r:id="rId4"/>
    <p:sldLayoutId id="2147483673" r:id="rId5"/>
    <p:sldLayoutId id="2147483674" r:id="rId6"/>
    <p:sldLayoutId id="2147483675" r:id="rId7"/>
    <p:sldLayoutId id="2147483677"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B7C5DC2-2481-739F-EBAA-89A86D027129}"/>
              </a:ext>
            </a:extLst>
          </p:cNvPr>
          <p:cNvPicPr>
            <a:picLocks noChangeAspect="1"/>
          </p:cNvPicPr>
          <p:nvPr userDrawn="1"/>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3715985846"/>
      </p:ext>
    </p:extLst>
  </p:cSld>
  <p:clrMap bg1="lt1" tx1="dk1" bg2="lt2" tx2="dk2" accent1="accent1" accent2="accent2" accent3="accent3" accent4="accent4" accent5="accent5" accent6="accent6" hlink="hlink" folHlink="folHlink"/>
  <p:sldLayoutIdLst>
    <p:sldLayoutId id="214748370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local.gov.uk/sites/default/files/documents/Test%20Valley%20Final%20Report.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24649-8A12-CB49-8F9D-C03DF9EF4699}"/>
              </a:ext>
            </a:extLst>
          </p:cNvPr>
          <p:cNvSpPr>
            <a:spLocks noGrp="1"/>
          </p:cNvSpPr>
          <p:nvPr>
            <p:ph type="ctrTitle"/>
          </p:nvPr>
        </p:nvSpPr>
        <p:spPr>
          <a:xfrm>
            <a:off x="331304" y="1261202"/>
            <a:ext cx="11009244" cy="1591711"/>
          </a:xfrm>
        </p:spPr>
        <p:txBody>
          <a:bodyPr lIns="91440" tIns="45720" rIns="91440" bIns="45720" anchor="b"/>
          <a:lstStyle/>
          <a:p>
            <a:r>
              <a:rPr lang="en-US"/>
              <a:t>Test Valley Borough Council </a:t>
            </a:r>
            <a:br>
              <a:rPr lang="en-US"/>
            </a:br>
            <a:r>
              <a:rPr lang="en-US"/>
              <a:t>Corporate Peer Challenge</a:t>
            </a:r>
          </a:p>
        </p:txBody>
      </p:sp>
      <p:sp>
        <p:nvSpPr>
          <p:cNvPr id="5" name="Subtitle 2">
            <a:extLst>
              <a:ext uri="{FF2B5EF4-FFF2-40B4-BE49-F238E27FC236}">
                <a16:creationId xmlns:a16="http://schemas.microsoft.com/office/drawing/2014/main" id="{D133D65B-871E-D07C-AF15-48EE105B750B}"/>
              </a:ext>
            </a:extLst>
          </p:cNvPr>
          <p:cNvSpPr>
            <a:spLocks noGrp="1"/>
          </p:cNvSpPr>
          <p:nvPr>
            <p:ph type="subTitle" idx="1"/>
          </p:nvPr>
        </p:nvSpPr>
        <p:spPr>
          <a:xfrm>
            <a:off x="331304" y="3007535"/>
            <a:ext cx="11009244" cy="870570"/>
          </a:xfrm>
        </p:spPr>
        <p:txBody>
          <a:bodyPr lIns="91440" tIns="45720" rIns="91440" bIns="45720" anchor="t"/>
          <a:lstStyle/>
          <a:p>
            <a:r>
              <a:rPr lang="en-US"/>
              <a:t>Feedback from the peer challenge team</a:t>
            </a:r>
          </a:p>
          <a:p>
            <a:r>
              <a:rPr lang="en-US"/>
              <a:t>Tuesday 19 – Friday 22 November 2024</a:t>
            </a:r>
            <a:endParaRPr lang="en-US">
              <a:cs typeface="Arial"/>
            </a:endParaRPr>
          </a:p>
        </p:txBody>
      </p:sp>
      <p:sp>
        <p:nvSpPr>
          <p:cNvPr id="6" name="Subtitle 2">
            <a:extLst>
              <a:ext uri="{FF2B5EF4-FFF2-40B4-BE49-F238E27FC236}">
                <a16:creationId xmlns:a16="http://schemas.microsoft.com/office/drawing/2014/main" id="{A55A168C-8B56-6916-0F18-7054C4C3B238}"/>
              </a:ext>
            </a:extLst>
          </p:cNvPr>
          <p:cNvSpPr txBox="1">
            <a:spLocks/>
          </p:cNvSpPr>
          <p:nvPr/>
        </p:nvSpPr>
        <p:spPr>
          <a:xfrm>
            <a:off x="331304" y="4032727"/>
            <a:ext cx="11009244" cy="359353"/>
          </a:xfrm>
          <a:prstGeom prst="rect">
            <a:avLst/>
          </a:prstGeom>
        </p:spPr>
        <p:txBody>
          <a:bodyPr lIns="91440" tIns="45720" rIns="91440" bIns="45720" anchor="t"/>
          <a:lstStyle>
            <a:lvl1pPr marL="0" indent="0" algn="l" defTabSz="914400" rtl="0" eaLnBrk="1" latinLnBrk="0" hangingPunct="1">
              <a:lnSpc>
                <a:spcPct val="90000"/>
              </a:lnSpc>
              <a:spcBef>
                <a:spcPts val="1000"/>
              </a:spcBef>
              <a:buFont typeface="Arial" panose="020B0604020202020204" pitchFamily="34" charset="0"/>
              <a:buNone/>
              <a:defRPr sz="2200" kern="1200" baseline="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1800">
                <a:solidFill>
                  <a:srgbClr val="700040"/>
                </a:solidFill>
              </a:rPr>
              <a:t>22 November 2024</a:t>
            </a:r>
          </a:p>
        </p:txBody>
      </p:sp>
    </p:spTree>
    <p:extLst>
      <p:ext uri="{BB962C8B-B14F-4D97-AF65-F5344CB8AC3E}">
        <p14:creationId xmlns:p14="http://schemas.microsoft.com/office/powerpoint/2010/main" val="35753696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546AB9CB-9941-7612-8860-85116AEE4B20}"/>
              </a:ext>
            </a:extLst>
          </p:cNvPr>
          <p:cNvSpPr>
            <a:spLocks noGrp="1"/>
          </p:cNvSpPr>
          <p:nvPr>
            <p:ph idx="1"/>
          </p:nvPr>
        </p:nvSpPr>
        <p:spPr>
          <a:xfrm>
            <a:off x="338666" y="1574800"/>
            <a:ext cx="11693499" cy="4706367"/>
          </a:xfrm>
        </p:spPr>
        <p:txBody>
          <a:bodyPr lIns="91440" tIns="45720" rIns="91440" bIns="45720" anchor="t"/>
          <a:lstStyle/>
          <a:p>
            <a:r>
              <a:rPr lang="en-GB" sz="2000" dirty="0">
                <a:cs typeface="Arial"/>
              </a:rPr>
              <a:t>Work on regeneration is strong and coherent, there is a clear vision and focus and a good plan for delivery supported by an expert team. There are clear timelines for regeneration in Andover. Plans for Romsey are ongoing and will be clarified in the summer, the council should ensure clear communications around these timelines for delivery.</a:t>
            </a:r>
          </a:p>
          <a:p>
            <a:r>
              <a:rPr lang="en-GB" sz="2000" dirty="0">
                <a:cs typeface="Arial"/>
              </a:rPr>
              <a:t>Delivering the uplift in housing targets will be a challenge. The council knows this, and the community planning approach provides a solid foundation - there is an opportunity to build on these relationships. The council should continue to communicate honestly with residents. </a:t>
            </a:r>
          </a:p>
          <a:p>
            <a:r>
              <a:rPr lang="en-GB" sz="2000" dirty="0">
                <a:solidFill>
                  <a:schemeClr val="tx1">
                    <a:lumMod val="95000"/>
                    <a:lumOff val="5000"/>
                  </a:schemeClr>
                </a:solidFill>
                <a:ea typeface="+mn-lt"/>
                <a:cs typeface="+mn-lt"/>
              </a:rPr>
              <a:t>The peer team recognises the council has made a good start on its journey on EDI with some strong champions across the organisation. It’s positive to see the use of EQIAs embedded into decision making processes and officers actively engaged in this space.</a:t>
            </a:r>
          </a:p>
          <a:p>
            <a:r>
              <a:rPr lang="en-GB" sz="2000" dirty="0">
                <a:solidFill>
                  <a:schemeClr val="tx1">
                    <a:lumMod val="95000"/>
                    <a:lumOff val="5000"/>
                  </a:schemeClr>
                </a:solidFill>
                <a:ea typeface="+mn-lt"/>
                <a:cs typeface="+mn-lt"/>
              </a:rPr>
              <a:t>Moving forward it is important to ensure this priority is adequately resourced, with sufficient training to build capacity to maintain a consistent focus on EDI across the organisation and clear objectives.</a:t>
            </a:r>
          </a:p>
        </p:txBody>
      </p:sp>
      <p:sp>
        <p:nvSpPr>
          <p:cNvPr id="3" name="Title 1">
            <a:extLst>
              <a:ext uri="{FF2B5EF4-FFF2-40B4-BE49-F238E27FC236}">
                <a16:creationId xmlns:a16="http://schemas.microsoft.com/office/drawing/2014/main" id="{CCF2B47E-6C33-0339-D2CE-ED5C025B2E75}"/>
              </a:ext>
            </a:extLst>
          </p:cNvPr>
          <p:cNvSpPr txBox="1">
            <a:spLocks/>
          </p:cNvSpPr>
          <p:nvPr/>
        </p:nvSpPr>
        <p:spPr>
          <a:xfrm>
            <a:off x="1676400" y="821260"/>
            <a:ext cx="10515600" cy="477079"/>
          </a:xfrm>
          <a:prstGeom prst="rect">
            <a:avLst/>
          </a:prstGeom>
        </p:spPr>
        <p:txBody>
          <a:bodyPr/>
          <a:lstStyle>
            <a:lvl1pPr algn="l" defTabSz="914400" rtl="0" eaLnBrk="1" latinLnBrk="0" hangingPunct="1">
              <a:lnSpc>
                <a:spcPct val="90000"/>
              </a:lnSpc>
              <a:spcBef>
                <a:spcPct val="0"/>
              </a:spcBef>
              <a:buNone/>
              <a:defRPr sz="3400" b="1" i="0" kern="1200" baseline="0">
                <a:solidFill>
                  <a:srgbClr val="951B81"/>
                </a:solidFill>
                <a:latin typeface="+mj-lt"/>
                <a:ea typeface="+mj-ea"/>
                <a:cs typeface="+mj-cs"/>
              </a:defRPr>
            </a:lvl1pPr>
          </a:lstStyle>
          <a:p>
            <a:r>
              <a:rPr lang="en-GB"/>
              <a:t>Local priorities and outcomes (2)</a:t>
            </a:r>
            <a:endParaRPr lang="en-US"/>
          </a:p>
        </p:txBody>
      </p:sp>
    </p:spTree>
    <p:extLst>
      <p:ext uri="{BB962C8B-B14F-4D97-AF65-F5344CB8AC3E}">
        <p14:creationId xmlns:p14="http://schemas.microsoft.com/office/powerpoint/2010/main" val="1946239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546AB9CB-9941-7612-8860-85116AEE4B20}"/>
              </a:ext>
            </a:extLst>
          </p:cNvPr>
          <p:cNvSpPr>
            <a:spLocks noGrp="1"/>
          </p:cNvSpPr>
          <p:nvPr>
            <p:ph idx="1"/>
          </p:nvPr>
        </p:nvSpPr>
        <p:spPr>
          <a:xfrm>
            <a:off x="220133" y="1625600"/>
            <a:ext cx="11565467" cy="4446838"/>
          </a:xfrm>
        </p:spPr>
        <p:txBody>
          <a:bodyPr lIns="91440" tIns="45720" rIns="91440" bIns="45720" anchor="t"/>
          <a:lstStyle/>
          <a:p>
            <a:r>
              <a:rPr lang="en-GB" sz="2400">
                <a:cs typeface="Arial"/>
              </a:rPr>
              <a:t>Test Valley is a council that actively wants to learn how to do things better, a culture change being clearly driven by the officer management teams with member support. </a:t>
            </a:r>
          </a:p>
          <a:p>
            <a:r>
              <a:rPr lang="en-GB" sz="2400">
                <a:cs typeface="Arial"/>
              </a:rPr>
              <a:t>The CEx and Leader are always visible and approachable, across all council sites such as the depots – ensuring staff feel that they are all one team at TVBC.</a:t>
            </a:r>
          </a:p>
          <a:p>
            <a:pPr lvl="0"/>
            <a:r>
              <a:rPr lang="en-US" sz="2400">
                <a:cs typeface="Arial"/>
              </a:rPr>
              <a:t>The induction programme and personal development opportunities are a real strength, there is a commitment to grow your own. Inductions for new staff are thorough, positive and genuine. This could be further strengthened with the inclusion of training on the political context.</a:t>
            </a:r>
          </a:p>
          <a:p>
            <a:pPr lvl="0"/>
            <a:r>
              <a:rPr lang="en-US" sz="2400">
                <a:cs typeface="Arial"/>
              </a:rPr>
              <a:t>The council could consider a more strategic approach to training budgets, with corporate oversight and consistency of opportunities for progression and development across teams. </a:t>
            </a:r>
            <a:endParaRPr lang="en-GB" sz="2400">
              <a:cs typeface="Arial"/>
            </a:endParaRPr>
          </a:p>
          <a:p>
            <a:endParaRPr lang="en-GB">
              <a:cs typeface="Arial"/>
            </a:endParaRPr>
          </a:p>
        </p:txBody>
      </p:sp>
      <p:sp>
        <p:nvSpPr>
          <p:cNvPr id="3" name="Title 1">
            <a:extLst>
              <a:ext uri="{FF2B5EF4-FFF2-40B4-BE49-F238E27FC236}">
                <a16:creationId xmlns:a16="http://schemas.microsoft.com/office/drawing/2014/main" id="{B63A1D4C-B781-C98F-4AA5-DE54DDDCA951}"/>
              </a:ext>
            </a:extLst>
          </p:cNvPr>
          <p:cNvSpPr txBox="1">
            <a:spLocks/>
          </p:cNvSpPr>
          <p:nvPr/>
        </p:nvSpPr>
        <p:spPr>
          <a:xfrm>
            <a:off x="1676400" y="821260"/>
            <a:ext cx="10515600" cy="477079"/>
          </a:xfrm>
          <a:prstGeom prst="rect">
            <a:avLst/>
          </a:prstGeom>
        </p:spPr>
        <p:txBody>
          <a:bodyPr/>
          <a:lstStyle>
            <a:lvl1pPr algn="l" defTabSz="914400" rtl="0" eaLnBrk="1" latinLnBrk="0" hangingPunct="1">
              <a:lnSpc>
                <a:spcPct val="90000"/>
              </a:lnSpc>
              <a:spcBef>
                <a:spcPct val="0"/>
              </a:spcBef>
              <a:buNone/>
              <a:defRPr sz="3400" b="1" i="0" kern="1200" baseline="0">
                <a:solidFill>
                  <a:srgbClr val="951B81"/>
                </a:solidFill>
                <a:latin typeface="+mj-lt"/>
                <a:ea typeface="+mj-ea"/>
                <a:cs typeface="+mj-cs"/>
              </a:defRPr>
            </a:lvl1pPr>
          </a:lstStyle>
          <a:p>
            <a:r>
              <a:rPr lang="en-GB"/>
              <a:t>Organisational leadership (1)</a:t>
            </a:r>
            <a:endParaRPr lang="en-US"/>
          </a:p>
        </p:txBody>
      </p:sp>
    </p:spTree>
    <p:extLst>
      <p:ext uri="{BB962C8B-B14F-4D97-AF65-F5344CB8AC3E}">
        <p14:creationId xmlns:p14="http://schemas.microsoft.com/office/powerpoint/2010/main" val="21767691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546AB9CB-9941-7612-8860-85116AEE4B20}"/>
              </a:ext>
            </a:extLst>
          </p:cNvPr>
          <p:cNvSpPr>
            <a:spLocks noGrp="1"/>
          </p:cNvSpPr>
          <p:nvPr>
            <p:ph idx="1"/>
          </p:nvPr>
        </p:nvSpPr>
        <p:spPr>
          <a:xfrm>
            <a:off x="186267" y="1761067"/>
            <a:ext cx="11047245" cy="4520100"/>
          </a:xfrm>
        </p:spPr>
        <p:txBody>
          <a:bodyPr lIns="91440" tIns="45720" rIns="91440" bIns="45720" anchor="t"/>
          <a:lstStyle/>
          <a:p>
            <a:pPr fontAlgn="ctr">
              <a:spcAft>
                <a:spcPts val="800"/>
              </a:spcAft>
            </a:pPr>
            <a:r>
              <a:rPr lang="en-US" sz="2400" dirty="0">
                <a:cs typeface="Arial"/>
              </a:rPr>
              <a:t>Staff feel engaged in the development of values and behaviours, and use of forums such as Talk </a:t>
            </a:r>
            <a:r>
              <a:rPr lang="en-US" sz="2400" dirty="0" err="1">
                <a:cs typeface="Arial"/>
              </a:rPr>
              <a:t>Talk</a:t>
            </a:r>
            <a:r>
              <a:rPr lang="en-US" sz="2400" dirty="0">
                <a:cs typeface="Arial"/>
              </a:rPr>
              <a:t> to embed these and their inclusion in personal development discussions is effective.</a:t>
            </a:r>
          </a:p>
          <a:p>
            <a:pPr lvl="0" fontAlgn="ctr">
              <a:spcAft>
                <a:spcPts val="800"/>
              </a:spcAft>
            </a:pPr>
            <a:r>
              <a:rPr lang="en-US" sz="2400" dirty="0">
                <a:cs typeface="Arial"/>
              </a:rPr>
              <a:t>Specifically, ‘Kindness’ as a value is appreciated by staff.</a:t>
            </a:r>
          </a:p>
          <a:p>
            <a:pPr fontAlgn="ctr">
              <a:spcAft>
                <a:spcPts val="800"/>
              </a:spcAft>
            </a:pPr>
            <a:r>
              <a:rPr lang="en-GB" sz="2400" dirty="0">
                <a:cs typeface="Arial"/>
              </a:rPr>
              <a:t>Cabinet has a strong and professional relationship with officers with strong processes in place to debate and make informed decisions. Some Cabinet Members referenced their desire to implement the council's decision making process into Hampshire County Council. This demonstrates the support this setting has amongst members here in Test Valley.</a:t>
            </a:r>
            <a:endParaRPr lang="en-GB" sz="2400" dirty="0">
              <a:highlight>
                <a:srgbClr val="FFFF00"/>
              </a:highlight>
              <a:cs typeface="Arial"/>
            </a:endParaRPr>
          </a:p>
          <a:p>
            <a:pPr marL="342900" lvl="0" indent="-342900" fontAlgn="ctr">
              <a:lnSpc>
                <a:spcPct val="116000"/>
              </a:lnSpc>
              <a:spcAft>
                <a:spcPts val="800"/>
              </a:spcAft>
              <a:buFont typeface="Arial" panose="020B0604020202020204" pitchFamily="34" charset="0"/>
              <a:buChar char="-"/>
            </a:pPr>
            <a:endParaRPr lang="en-GB" sz="1800" dirty="0">
              <a:effectLst/>
              <a:latin typeface="Aptos" panose="020B0004020202020204" pitchFamily="34" charset="0"/>
              <a:ea typeface="Times New Roman" panose="02020603050405020304" pitchFamily="18" charset="0"/>
              <a:cs typeface="Times New Roman" panose="02020603050405020304" pitchFamily="18" charset="0"/>
            </a:endParaRPr>
          </a:p>
        </p:txBody>
      </p:sp>
      <p:sp>
        <p:nvSpPr>
          <p:cNvPr id="3" name="Title 1">
            <a:extLst>
              <a:ext uri="{FF2B5EF4-FFF2-40B4-BE49-F238E27FC236}">
                <a16:creationId xmlns:a16="http://schemas.microsoft.com/office/drawing/2014/main" id="{98EFA88F-FC54-0DD9-BF38-B773C4023EA9}"/>
              </a:ext>
            </a:extLst>
          </p:cNvPr>
          <p:cNvSpPr txBox="1">
            <a:spLocks/>
          </p:cNvSpPr>
          <p:nvPr/>
        </p:nvSpPr>
        <p:spPr>
          <a:xfrm>
            <a:off x="1676400" y="821260"/>
            <a:ext cx="10515600" cy="477079"/>
          </a:xfrm>
          <a:prstGeom prst="rect">
            <a:avLst/>
          </a:prstGeom>
        </p:spPr>
        <p:txBody>
          <a:bodyPr/>
          <a:lstStyle>
            <a:lvl1pPr algn="l" defTabSz="914400" rtl="0" eaLnBrk="1" latinLnBrk="0" hangingPunct="1">
              <a:lnSpc>
                <a:spcPct val="90000"/>
              </a:lnSpc>
              <a:spcBef>
                <a:spcPct val="0"/>
              </a:spcBef>
              <a:buNone/>
              <a:defRPr sz="3400" b="1" i="0" kern="1200" baseline="0">
                <a:solidFill>
                  <a:srgbClr val="951B81"/>
                </a:solidFill>
                <a:latin typeface="+mj-lt"/>
                <a:ea typeface="+mj-ea"/>
                <a:cs typeface="+mj-cs"/>
              </a:defRPr>
            </a:lvl1pPr>
          </a:lstStyle>
          <a:p>
            <a:r>
              <a:rPr lang="en-GB"/>
              <a:t>Organisational leadership (2)</a:t>
            </a:r>
            <a:endParaRPr lang="en-US"/>
          </a:p>
        </p:txBody>
      </p:sp>
    </p:spTree>
    <p:extLst>
      <p:ext uri="{BB962C8B-B14F-4D97-AF65-F5344CB8AC3E}">
        <p14:creationId xmlns:p14="http://schemas.microsoft.com/office/powerpoint/2010/main" val="3802150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546AB9CB-9941-7612-8860-85116AEE4B20}"/>
              </a:ext>
            </a:extLst>
          </p:cNvPr>
          <p:cNvSpPr>
            <a:spLocks noGrp="1"/>
          </p:cNvSpPr>
          <p:nvPr>
            <p:ph idx="1"/>
          </p:nvPr>
        </p:nvSpPr>
        <p:spPr>
          <a:xfrm>
            <a:off x="379245" y="1585565"/>
            <a:ext cx="11338621" cy="4679768"/>
          </a:xfrm>
        </p:spPr>
        <p:txBody>
          <a:bodyPr lIns="91440" tIns="45720" rIns="91440" bIns="45720" anchor="t"/>
          <a:lstStyle/>
          <a:p>
            <a:pPr lvl="0">
              <a:spcAft>
                <a:spcPts val="800"/>
              </a:spcAft>
            </a:pPr>
            <a:r>
              <a:rPr lang="en-US" sz="2400" dirty="0">
                <a:cs typeface="Arial"/>
              </a:rPr>
              <a:t>Partnership working is a real strength, the voluntary and community sector, business partners and wider stakeholders have been overwhelmingly positive. </a:t>
            </a:r>
          </a:p>
          <a:p>
            <a:pPr>
              <a:spcAft>
                <a:spcPts val="800"/>
              </a:spcAft>
            </a:pPr>
            <a:r>
              <a:rPr lang="en-GB" sz="2400" dirty="0">
                <a:cs typeface="Arial"/>
              </a:rPr>
              <a:t>The Health Hub has had the dual benefit of providing accessible health services as well as driving footfall to Andover town centre, improving viability and is a real strength. This is focused on supporting hard to reach residents, social prescribing and wider delivery and models - all health partners acknowledge TVBC's pivotal role in making this happen.</a:t>
            </a:r>
          </a:p>
          <a:p>
            <a:r>
              <a:rPr lang="en-US" sz="2400" dirty="0">
                <a:cs typeface="Arial"/>
              </a:rPr>
              <a:t>The Leader and Chief Executive have a good reputation and visibility across the county and wider region. They are respected and well regarded. They should consider how best to use this strength on key issues within the region.</a:t>
            </a:r>
            <a:endParaRPr lang="en-GB" sz="2400" dirty="0">
              <a:cs typeface="Arial"/>
            </a:endParaRPr>
          </a:p>
        </p:txBody>
      </p:sp>
      <p:sp>
        <p:nvSpPr>
          <p:cNvPr id="3" name="Title 1">
            <a:extLst>
              <a:ext uri="{FF2B5EF4-FFF2-40B4-BE49-F238E27FC236}">
                <a16:creationId xmlns:a16="http://schemas.microsoft.com/office/drawing/2014/main" id="{0A760D7C-726B-CB79-2740-02CF6EBBAFCA}"/>
              </a:ext>
            </a:extLst>
          </p:cNvPr>
          <p:cNvSpPr txBox="1">
            <a:spLocks/>
          </p:cNvSpPr>
          <p:nvPr/>
        </p:nvSpPr>
        <p:spPr>
          <a:xfrm>
            <a:off x="1676400" y="821260"/>
            <a:ext cx="10515600" cy="477079"/>
          </a:xfrm>
          <a:prstGeom prst="rect">
            <a:avLst/>
          </a:prstGeom>
        </p:spPr>
        <p:txBody>
          <a:bodyPr/>
          <a:lstStyle>
            <a:lvl1pPr algn="l" defTabSz="914400" rtl="0" eaLnBrk="1" latinLnBrk="0" hangingPunct="1">
              <a:lnSpc>
                <a:spcPct val="90000"/>
              </a:lnSpc>
              <a:spcBef>
                <a:spcPct val="0"/>
              </a:spcBef>
              <a:buNone/>
              <a:defRPr sz="3400" b="1" i="0" kern="1200" baseline="0">
                <a:solidFill>
                  <a:srgbClr val="951B81"/>
                </a:solidFill>
                <a:latin typeface="+mj-lt"/>
                <a:ea typeface="+mj-ea"/>
                <a:cs typeface="+mj-cs"/>
              </a:defRPr>
            </a:lvl1pPr>
          </a:lstStyle>
          <a:p>
            <a:r>
              <a:rPr lang="en-GB"/>
              <a:t>Place leadership (1)</a:t>
            </a:r>
            <a:endParaRPr lang="en-US"/>
          </a:p>
        </p:txBody>
      </p:sp>
    </p:spTree>
    <p:extLst>
      <p:ext uri="{BB962C8B-B14F-4D97-AF65-F5344CB8AC3E}">
        <p14:creationId xmlns:p14="http://schemas.microsoft.com/office/powerpoint/2010/main" val="16866872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546AB9CB-9941-7612-8860-85116AEE4B20}"/>
              </a:ext>
            </a:extLst>
          </p:cNvPr>
          <p:cNvSpPr>
            <a:spLocks noGrp="1"/>
          </p:cNvSpPr>
          <p:nvPr>
            <p:ph idx="1"/>
          </p:nvPr>
        </p:nvSpPr>
        <p:spPr>
          <a:xfrm>
            <a:off x="270933" y="1569431"/>
            <a:ext cx="11650134" cy="4639734"/>
          </a:xfrm>
        </p:spPr>
        <p:txBody>
          <a:bodyPr lIns="91440" tIns="45720" rIns="91440" bIns="45720" anchor="t"/>
          <a:lstStyle/>
          <a:p>
            <a:pPr>
              <a:spcAft>
                <a:spcPts val="800"/>
              </a:spcAft>
            </a:pPr>
            <a:r>
              <a:rPr lang="en-US" sz="2400" dirty="0">
                <a:cs typeface="Arial"/>
              </a:rPr>
              <a:t>Following the relationships built through LEPs, the council should look to maintain their strong and valuable relationships with business partners, such as through developing further communications (e.g. Economic development strategy), and involvement in networks and conversations. </a:t>
            </a:r>
            <a:endParaRPr lang="en-GB" sz="2400" dirty="0">
              <a:cs typeface="Arial"/>
            </a:endParaRPr>
          </a:p>
          <a:p>
            <a:r>
              <a:rPr lang="en-GB" sz="2400" dirty="0">
                <a:cs typeface="Arial"/>
              </a:rPr>
              <a:t>The University of Southampton partnership provides a strong foundation for effective evidence gathering, evaluation and insight. The council knows how to seize the opportunities on offer. This is a commendable partnership with opportunity to further strengthen, grow and enhance service delivery.</a:t>
            </a:r>
          </a:p>
          <a:p>
            <a:r>
              <a:rPr lang="en-US" sz="2400" dirty="0">
                <a:effectLst/>
                <a:latin typeface="Arial"/>
                <a:ea typeface="Times New Roman" panose="02020603050405020304" pitchFamily="18" charset="0"/>
                <a:cs typeface="Times New Roman"/>
              </a:rPr>
              <a:t>The peer team </a:t>
            </a:r>
            <a:r>
              <a:rPr lang="en-US" sz="2400" dirty="0" err="1">
                <a:effectLst/>
                <a:latin typeface="Arial"/>
                <a:ea typeface="Times New Roman" panose="02020603050405020304" pitchFamily="18" charset="0"/>
                <a:cs typeface="Times New Roman"/>
              </a:rPr>
              <a:t>recognises</a:t>
            </a:r>
            <a:r>
              <a:rPr lang="en-US" sz="2400" dirty="0">
                <a:effectLst/>
                <a:latin typeface="Arial"/>
                <a:ea typeface="Times New Roman" panose="02020603050405020304" pitchFamily="18" charset="0"/>
                <a:cs typeface="Times New Roman"/>
              </a:rPr>
              <a:t> the work on celebrating achievements. Test Valley </a:t>
            </a:r>
            <a:r>
              <a:rPr lang="en-US" sz="2400" dirty="0">
                <a:latin typeface="Arial"/>
                <a:ea typeface="Times New Roman" panose="02020603050405020304" pitchFamily="18" charset="0"/>
                <a:cs typeface="Times New Roman"/>
              </a:rPr>
              <a:t>could</a:t>
            </a:r>
            <a:r>
              <a:rPr lang="en-US" sz="2400" dirty="0">
                <a:effectLst/>
                <a:latin typeface="Arial"/>
                <a:ea typeface="Times New Roman" panose="02020603050405020304" pitchFamily="18" charset="0"/>
                <a:cs typeface="Times New Roman"/>
              </a:rPr>
              <a:t> build on this to go further in celebrating </a:t>
            </a:r>
            <a:r>
              <a:rPr lang="en-US" sz="2400" dirty="0">
                <a:latin typeface="Arial"/>
                <a:ea typeface="Times New Roman" panose="02020603050405020304" pitchFamily="18" charset="0"/>
                <a:cs typeface="Times New Roman"/>
              </a:rPr>
              <a:t>what</a:t>
            </a:r>
            <a:r>
              <a:rPr lang="en-US" sz="2400" dirty="0">
                <a:effectLst/>
                <a:latin typeface="Arial"/>
                <a:ea typeface="Times New Roman" panose="02020603050405020304" pitchFamily="18" charset="0"/>
                <a:cs typeface="Times New Roman"/>
              </a:rPr>
              <a:t> they do externally, being more vocal and consistent. A council wide strategy would see improved impact across all communities and stakeholders. </a:t>
            </a:r>
            <a:endParaRPr lang="en-GB" dirty="0">
              <a:cs typeface="Arial"/>
            </a:endParaRPr>
          </a:p>
        </p:txBody>
      </p:sp>
      <p:sp>
        <p:nvSpPr>
          <p:cNvPr id="3" name="Title 1">
            <a:extLst>
              <a:ext uri="{FF2B5EF4-FFF2-40B4-BE49-F238E27FC236}">
                <a16:creationId xmlns:a16="http://schemas.microsoft.com/office/drawing/2014/main" id="{FC9D9125-1528-FFFA-627B-58BDF6094E11}"/>
              </a:ext>
            </a:extLst>
          </p:cNvPr>
          <p:cNvSpPr txBox="1">
            <a:spLocks/>
          </p:cNvSpPr>
          <p:nvPr/>
        </p:nvSpPr>
        <p:spPr>
          <a:xfrm>
            <a:off x="1676400" y="821260"/>
            <a:ext cx="10515600" cy="477079"/>
          </a:xfrm>
          <a:prstGeom prst="rect">
            <a:avLst/>
          </a:prstGeom>
        </p:spPr>
        <p:txBody>
          <a:bodyPr/>
          <a:lstStyle>
            <a:lvl1pPr algn="l" defTabSz="914400" rtl="0" eaLnBrk="1" latinLnBrk="0" hangingPunct="1">
              <a:lnSpc>
                <a:spcPct val="90000"/>
              </a:lnSpc>
              <a:spcBef>
                <a:spcPct val="0"/>
              </a:spcBef>
              <a:buNone/>
              <a:defRPr sz="3400" b="1" i="0" kern="1200" baseline="0">
                <a:solidFill>
                  <a:srgbClr val="951B81"/>
                </a:solidFill>
                <a:latin typeface="+mj-lt"/>
                <a:ea typeface="+mj-ea"/>
                <a:cs typeface="+mj-cs"/>
              </a:defRPr>
            </a:lvl1pPr>
          </a:lstStyle>
          <a:p>
            <a:r>
              <a:rPr lang="en-GB"/>
              <a:t>Place leadership (2)</a:t>
            </a:r>
            <a:endParaRPr lang="en-US"/>
          </a:p>
        </p:txBody>
      </p:sp>
    </p:spTree>
    <p:extLst>
      <p:ext uri="{BB962C8B-B14F-4D97-AF65-F5344CB8AC3E}">
        <p14:creationId xmlns:p14="http://schemas.microsoft.com/office/powerpoint/2010/main" val="27627944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546AB9CB-9941-7612-8860-85116AEE4B20}"/>
              </a:ext>
            </a:extLst>
          </p:cNvPr>
          <p:cNvSpPr>
            <a:spLocks noGrp="1"/>
          </p:cNvSpPr>
          <p:nvPr>
            <p:ph idx="1"/>
          </p:nvPr>
        </p:nvSpPr>
        <p:spPr>
          <a:xfrm>
            <a:off x="338667" y="1606858"/>
            <a:ext cx="11582400" cy="4612317"/>
          </a:xfrm>
        </p:spPr>
        <p:txBody>
          <a:bodyPr lIns="91440" tIns="45720" rIns="91440" bIns="45720" anchor="t"/>
          <a:lstStyle/>
          <a:p>
            <a:r>
              <a:rPr lang="en-GB" sz="2400" dirty="0">
                <a:latin typeface="Arial"/>
                <a:cs typeface="Times New Roman"/>
              </a:rPr>
              <a:t>Member and officer responsibilities are well understood, with there being a collaborative and productive relationship between both. </a:t>
            </a:r>
          </a:p>
          <a:p>
            <a:r>
              <a:rPr lang="en-GB" sz="2400" dirty="0">
                <a:latin typeface="Arial"/>
                <a:cs typeface="Times New Roman"/>
              </a:rPr>
              <a:t>If officers feel they need to push back on Cabinet's thoughts, the peer team saw evidence that they have the space to do so, and vice versa.</a:t>
            </a:r>
          </a:p>
          <a:p>
            <a:r>
              <a:rPr lang="en-GB" sz="2400" dirty="0">
                <a:cs typeface="Times New Roman"/>
              </a:rPr>
              <a:t>Good cross-party working. </a:t>
            </a:r>
          </a:p>
          <a:p>
            <a:r>
              <a:rPr lang="en-GB" sz="2400" dirty="0">
                <a:cs typeface="Arial"/>
              </a:rPr>
              <a:t>Staff are clearly passionate and enthusiastic about working for the council. The peer team frequently heard of a welcoming environment and culture focused on service delivery and resident engagement. </a:t>
            </a:r>
          </a:p>
          <a:p>
            <a:r>
              <a:rPr lang="en-GB" sz="2400" dirty="0">
                <a:cs typeface="Arial"/>
              </a:rPr>
              <a:t>Staff feel comfortable raising issues to senior managers, and utilising support and relationships available from different areas of the council. </a:t>
            </a:r>
          </a:p>
          <a:p>
            <a:r>
              <a:rPr lang="en-GB" sz="2400" dirty="0">
                <a:latin typeface="Arial"/>
                <a:cs typeface="Arial"/>
              </a:rPr>
              <a:t>The Monitoring Officer is clearly confident and well supported to execute their statutory duties where needed.</a:t>
            </a:r>
          </a:p>
          <a:p>
            <a:pPr marL="0" indent="0">
              <a:buNone/>
            </a:pPr>
            <a:endParaRPr lang="en-GB" sz="2400" dirty="0">
              <a:latin typeface="Arial" panose="020B0604020202020204" pitchFamily="34" charset="0"/>
              <a:cs typeface="Times New Roman" panose="02020603050405020304" pitchFamily="18" charset="0"/>
            </a:endParaRPr>
          </a:p>
        </p:txBody>
      </p:sp>
      <p:sp>
        <p:nvSpPr>
          <p:cNvPr id="3" name="Title 1">
            <a:extLst>
              <a:ext uri="{FF2B5EF4-FFF2-40B4-BE49-F238E27FC236}">
                <a16:creationId xmlns:a16="http://schemas.microsoft.com/office/drawing/2014/main" id="{7D70E200-F2F2-A44B-69BD-23C4F5AB82EB}"/>
              </a:ext>
            </a:extLst>
          </p:cNvPr>
          <p:cNvSpPr txBox="1">
            <a:spLocks/>
          </p:cNvSpPr>
          <p:nvPr/>
        </p:nvSpPr>
        <p:spPr>
          <a:xfrm>
            <a:off x="1676400" y="821260"/>
            <a:ext cx="10515600" cy="477079"/>
          </a:xfrm>
          <a:prstGeom prst="rect">
            <a:avLst/>
          </a:prstGeom>
        </p:spPr>
        <p:txBody>
          <a:bodyPr lIns="91440" tIns="45720" rIns="91440" bIns="45720" anchor="t"/>
          <a:lstStyle>
            <a:lvl1pPr algn="l" defTabSz="914400" rtl="0" eaLnBrk="1" latinLnBrk="0" hangingPunct="1">
              <a:lnSpc>
                <a:spcPct val="90000"/>
              </a:lnSpc>
              <a:spcBef>
                <a:spcPct val="0"/>
              </a:spcBef>
              <a:buNone/>
              <a:defRPr sz="3400" b="1" i="0" kern="1200" baseline="0">
                <a:solidFill>
                  <a:srgbClr val="951B81"/>
                </a:solidFill>
                <a:latin typeface="+mj-lt"/>
                <a:ea typeface="+mj-ea"/>
                <a:cs typeface="+mj-cs"/>
              </a:defRPr>
            </a:lvl1pPr>
          </a:lstStyle>
          <a:p>
            <a:r>
              <a:rPr lang="en-GB"/>
              <a:t>Governance and culture (1)</a:t>
            </a:r>
            <a:endParaRPr lang="en-US"/>
          </a:p>
        </p:txBody>
      </p:sp>
    </p:spTree>
    <p:extLst>
      <p:ext uri="{BB962C8B-B14F-4D97-AF65-F5344CB8AC3E}">
        <p14:creationId xmlns:p14="http://schemas.microsoft.com/office/powerpoint/2010/main" val="13129384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546AB9CB-9941-7612-8860-85116AEE4B20}"/>
              </a:ext>
            </a:extLst>
          </p:cNvPr>
          <p:cNvSpPr>
            <a:spLocks noGrp="1"/>
          </p:cNvSpPr>
          <p:nvPr>
            <p:ph idx="1"/>
          </p:nvPr>
        </p:nvSpPr>
        <p:spPr>
          <a:xfrm>
            <a:off x="338667" y="1549399"/>
            <a:ext cx="11582400" cy="4669775"/>
          </a:xfrm>
        </p:spPr>
        <p:txBody>
          <a:bodyPr lIns="91440" tIns="45720" rIns="91440" bIns="45720" anchor="t"/>
          <a:lstStyle/>
          <a:p>
            <a:r>
              <a:rPr lang="en-GB" sz="2400" dirty="0">
                <a:cs typeface="Arial"/>
              </a:rPr>
              <a:t>External auditors are positive about the approach to financial sustainability and have not raised any significant concerns.</a:t>
            </a:r>
          </a:p>
          <a:p>
            <a:r>
              <a:rPr lang="en-GB" sz="2400" dirty="0">
                <a:cs typeface="Arial"/>
              </a:rPr>
              <a:t>Internally there is a clearer link now between corporate priorities, objectives and risks through to the audit plan. </a:t>
            </a:r>
          </a:p>
          <a:p>
            <a:r>
              <a:rPr lang="en-GB" sz="2400" dirty="0">
                <a:cs typeface="Arial"/>
              </a:rPr>
              <a:t>It is positive to see in 2022 the council separated the audit function from other committees and governance structures e.g. overview and scrutiny. Strong audit will be important if the council's financial situation becomes more challenging, and regeneration ambitions expand.</a:t>
            </a:r>
          </a:p>
          <a:p>
            <a:r>
              <a:rPr lang="en-GB" sz="2400" dirty="0">
                <a:cs typeface="Arial"/>
              </a:rPr>
              <a:t>The audit function would be strengthened through the appointment of an independent member of the audit committee and increased use of Southern Internal Audit partnership to bring external perspective, expertise and develop the function. The upcoming Audit Self Assessment should be used to develop skills and capability. </a:t>
            </a:r>
          </a:p>
          <a:p>
            <a:pPr marL="0" indent="0">
              <a:buNone/>
            </a:pPr>
            <a:endParaRPr lang="en-GB" sz="2400" dirty="0">
              <a:cs typeface="Arial"/>
            </a:endParaRPr>
          </a:p>
        </p:txBody>
      </p:sp>
      <p:sp>
        <p:nvSpPr>
          <p:cNvPr id="3" name="Title 1">
            <a:extLst>
              <a:ext uri="{FF2B5EF4-FFF2-40B4-BE49-F238E27FC236}">
                <a16:creationId xmlns:a16="http://schemas.microsoft.com/office/drawing/2014/main" id="{7D70E200-F2F2-A44B-69BD-23C4F5AB82EB}"/>
              </a:ext>
            </a:extLst>
          </p:cNvPr>
          <p:cNvSpPr txBox="1">
            <a:spLocks/>
          </p:cNvSpPr>
          <p:nvPr/>
        </p:nvSpPr>
        <p:spPr>
          <a:xfrm>
            <a:off x="1676400" y="821260"/>
            <a:ext cx="10515600" cy="477079"/>
          </a:xfrm>
          <a:prstGeom prst="rect">
            <a:avLst/>
          </a:prstGeom>
        </p:spPr>
        <p:txBody>
          <a:bodyPr lIns="91440" tIns="45720" rIns="91440" bIns="45720" anchor="t"/>
          <a:lstStyle>
            <a:lvl1pPr algn="l" defTabSz="914400" rtl="0" eaLnBrk="1" latinLnBrk="0" hangingPunct="1">
              <a:lnSpc>
                <a:spcPct val="90000"/>
              </a:lnSpc>
              <a:spcBef>
                <a:spcPct val="0"/>
              </a:spcBef>
              <a:buNone/>
              <a:defRPr sz="3400" b="1" i="0" kern="1200" baseline="0">
                <a:solidFill>
                  <a:srgbClr val="951B81"/>
                </a:solidFill>
                <a:latin typeface="+mj-lt"/>
                <a:ea typeface="+mj-ea"/>
                <a:cs typeface="+mj-cs"/>
              </a:defRPr>
            </a:lvl1pPr>
          </a:lstStyle>
          <a:p>
            <a:r>
              <a:rPr lang="en-GB"/>
              <a:t>Governance and culture (2)</a:t>
            </a:r>
            <a:endParaRPr lang="en-US"/>
          </a:p>
        </p:txBody>
      </p:sp>
    </p:spTree>
    <p:extLst>
      <p:ext uri="{BB962C8B-B14F-4D97-AF65-F5344CB8AC3E}">
        <p14:creationId xmlns:p14="http://schemas.microsoft.com/office/powerpoint/2010/main" val="37290383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546AB9CB-9941-7612-8860-85116AEE4B20}"/>
              </a:ext>
            </a:extLst>
          </p:cNvPr>
          <p:cNvSpPr>
            <a:spLocks noGrp="1"/>
          </p:cNvSpPr>
          <p:nvPr>
            <p:ph idx="1"/>
          </p:nvPr>
        </p:nvSpPr>
        <p:spPr>
          <a:xfrm>
            <a:off x="268747" y="1482570"/>
            <a:ext cx="11660355" cy="4096007"/>
          </a:xfrm>
        </p:spPr>
        <p:txBody>
          <a:bodyPr lIns="91440" tIns="45720" rIns="91440" bIns="45720" anchor="t"/>
          <a:lstStyle/>
          <a:p>
            <a:r>
              <a:rPr lang="en-GB" sz="2000" dirty="0">
                <a:cs typeface="Arial"/>
              </a:rPr>
              <a:t>The council is in a favourable financial position, and has taken a prudent approach to investments, with sound financial management over a number of years.  </a:t>
            </a:r>
          </a:p>
          <a:p>
            <a:r>
              <a:rPr lang="en-GB" sz="2000" dirty="0">
                <a:cs typeface="Arial"/>
              </a:rPr>
              <a:t>Test Valley has built up substantial reserves, established a property portfolio of £166m using its own resources and has a low level of outstanding debt. This is needed to support the council’s ambition of place and the regeneration programmes. </a:t>
            </a:r>
          </a:p>
          <a:p>
            <a:r>
              <a:rPr lang="en-GB" sz="2000" dirty="0">
                <a:cs typeface="Arial"/>
              </a:rPr>
              <a:t>Overall, the budget gap is forecast to grow from £174,000 in 2025/26, to £2.125m in 2026/27 and £3.887m in 2027/28. </a:t>
            </a:r>
          </a:p>
          <a:p>
            <a:r>
              <a:rPr lang="en-GB" sz="2000" dirty="0">
                <a:cs typeface="Arial"/>
              </a:rPr>
              <a:t>Whilst the position for 2025/26 is expected to be manageable, significant savings and/or income growth will need to be found over the remainder of the medium-term period. The Council is planning the controlled use of reserves in </a:t>
            </a:r>
            <a:r>
              <a:rPr lang="en-GB" sz="2000" dirty="0">
                <a:solidFill>
                  <a:srgbClr val="000000"/>
                </a:solidFill>
                <a:cs typeface="Arial"/>
              </a:rPr>
              <a:t>the</a:t>
            </a:r>
            <a:r>
              <a:rPr lang="en-GB" sz="2000" dirty="0">
                <a:cs typeface="Arial"/>
              </a:rPr>
              <a:t> short-to-medium term to allow time to meet this financial challenge.</a:t>
            </a:r>
          </a:p>
          <a:p>
            <a:r>
              <a:rPr lang="en-GB" sz="2000" dirty="0">
                <a:cs typeface="Arial"/>
              </a:rPr>
              <a:t>The council is in a good position and has time to develop solutions to these challenges but might consider an increased pace as smooth implementation will take time. </a:t>
            </a:r>
          </a:p>
        </p:txBody>
      </p:sp>
      <p:sp>
        <p:nvSpPr>
          <p:cNvPr id="3" name="Title 1">
            <a:extLst>
              <a:ext uri="{FF2B5EF4-FFF2-40B4-BE49-F238E27FC236}">
                <a16:creationId xmlns:a16="http://schemas.microsoft.com/office/drawing/2014/main" id="{7DEFA8A7-CFF2-7869-850D-FB5E9467DCF8}"/>
              </a:ext>
            </a:extLst>
          </p:cNvPr>
          <p:cNvSpPr txBox="1">
            <a:spLocks/>
          </p:cNvSpPr>
          <p:nvPr/>
        </p:nvSpPr>
        <p:spPr>
          <a:xfrm>
            <a:off x="1676400" y="821260"/>
            <a:ext cx="10515600" cy="477079"/>
          </a:xfrm>
          <a:prstGeom prst="rect">
            <a:avLst/>
          </a:prstGeom>
        </p:spPr>
        <p:txBody>
          <a:bodyPr/>
          <a:lstStyle>
            <a:lvl1pPr algn="l" defTabSz="914400" rtl="0" eaLnBrk="1" latinLnBrk="0" hangingPunct="1">
              <a:lnSpc>
                <a:spcPct val="90000"/>
              </a:lnSpc>
              <a:spcBef>
                <a:spcPct val="0"/>
              </a:spcBef>
              <a:buNone/>
              <a:defRPr sz="3400" b="1" i="0" kern="1200" baseline="0">
                <a:solidFill>
                  <a:srgbClr val="951B81"/>
                </a:solidFill>
                <a:latin typeface="+mj-lt"/>
                <a:ea typeface="+mj-ea"/>
                <a:cs typeface="+mj-cs"/>
              </a:defRPr>
            </a:lvl1pPr>
          </a:lstStyle>
          <a:p>
            <a:r>
              <a:rPr lang="en-GB" dirty="0"/>
              <a:t>Financial planning and management (1)</a:t>
            </a:r>
            <a:endParaRPr lang="en-US" dirty="0"/>
          </a:p>
        </p:txBody>
      </p:sp>
    </p:spTree>
    <p:extLst>
      <p:ext uri="{BB962C8B-B14F-4D97-AF65-F5344CB8AC3E}">
        <p14:creationId xmlns:p14="http://schemas.microsoft.com/office/powerpoint/2010/main" val="29759300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83866-D590-27C8-FB8B-3C54E44090CC}"/>
              </a:ext>
            </a:extLst>
          </p:cNvPr>
          <p:cNvSpPr>
            <a:spLocks noGrp="1"/>
          </p:cNvSpPr>
          <p:nvPr>
            <p:ph type="title"/>
          </p:nvPr>
        </p:nvSpPr>
        <p:spPr>
          <a:xfrm>
            <a:off x="1676400" y="821260"/>
            <a:ext cx="10515600" cy="477079"/>
          </a:xfrm>
        </p:spPr>
        <p:txBody>
          <a:bodyPr/>
          <a:lstStyle/>
          <a:p>
            <a:r>
              <a:rPr lang="en-GB" dirty="0"/>
              <a:t>Financial planning and management (2)</a:t>
            </a:r>
            <a:endParaRPr lang="en-US" dirty="0"/>
          </a:p>
        </p:txBody>
      </p:sp>
      <p:sp>
        <p:nvSpPr>
          <p:cNvPr id="5" name="Content Placeholder 2">
            <a:extLst>
              <a:ext uri="{FF2B5EF4-FFF2-40B4-BE49-F238E27FC236}">
                <a16:creationId xmlns:a16="http://schemas.microsoft.com/office/drawing/2014/main" id="{546AB9CB-9941-7612-8860-85116AEE4B20}"/>
              </a:ext>
            </a:extLst>
          </p:cNvPr>
          <p:cNvSpPr>
            <a:spLocks noGrp="1"/>
          </p:cNvSpPr>
          <p:nvPr>
            <p:ph idx="1"/>
          </p:nvPr>
        </p:nvSpPr>
        <p:spPr>
          <a:xfrm>
            <a:off x="304800" y="1591733"/>
            <a:ext cx="11582400" cy="4541438"/>
          </a:xfrm>
          <a:noFill/>
        </p:spPr>
        <p:txBody>
          <a:bodyPr lIns="91440" tIns="45720" rIns="91440" bIns="45720" anchor="t"/>
          <a:lstStyle/>
          <a:p>
            <a:r>
              <a:rPr lang="en-GB" sz="2400" dirty="0">
                <a:cs typeface="Arial"/>
              </a:rPr>
              <a:t>Test Valley is aware of the longer-term challenges of a business rates reset and is prepared to respond to these when changes are announced. </a:t>
            </a:r>
          </a:p>
          <a:p>
            <a:r>
              <a:rPr lang="en-GB" sz="2400" dirty="0">
                <a:cs typeface="Arial"/>
              </a:rPr>
              <a:t>There are good systems of regular financial reporting, with the quality of reporting being strong, clear and transparent. The council could consider bringing together monitoring and capital revenue spend and for this to be in line with the financial year. </a:t>
            </a:r>
          </a:p>
          <a:p>
            <a:r>
              <a:rPr lang="en-GB" sz="2400" dirty="0">
                <a:cs typeface="Arial"/>
              </a:rPr>
              <a:t>There are opportunities for the council to explore income generation to a greater extent as financial challenges emerge. This does not have to be large scale and could be though active promotion of existing paid for services.</a:t>
            </a:r>
          </a:p>
          <a:p>
            <a:endParaRPr lang="en-GB" sz="2400" dirty="0">
              <a:cs typeface="Arial"/>
            </a:endParaRPr>
          </a:p>
        </p:txBody>
      </p:sp>
    </p:spTree>
    <p:extLst>
      <p:ext uri="{BB962C8B-B14F-4D97-AF65-F5344CB8AC3E}">
        <p14:creationId xmlns:p14="http://schemas.microsoft.com/office/powerpoint/2010/main" val="2577204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546AB9CB-9941-7612-8860-85116AEE4B20}"/>
              </a:ext>
            </a:extLst>
          </p:cNvPr>
          <p:cNvSpPr>
            <a:spLocks noGrp="1"/>
          </p:cNvSpPr>
          <p:nvPr>
            <p:ph idx="1"/>
          </p:nvPr>
        </p:nvSpPr>
        <p:spPr>
          <a:xfrm>
            <a:off x="258879" y="1634067"/>
            <a:ext cx="11667067" cy="4789169"/>
          </a:xfrm>
        </p:spPr>
        <p:txBody>
          <a:bodyPr lIns="91440" tIns="45720" rIns="91440" bIns="45720" anchor="t"/>
          <a:lstStyle/>
          <a:p>
            <a:r>
              <a:rPr lang="en-US" sz="2000" dirty="0">
                <a:cs typeface="Arial"/>
              </a:rPr>
              <a:t>Your draft </a:t>
            </a:r>
            <a:r>
              <a:rPr lang="en-US" sz="2000" dirty="0" err="1">
                <a:cs typeface="Arial"/>
              </a:rPr>
              <a:t>digitalisation</a:t>
            </a:r>
            <a:r>
              <a:rPr lang="en-US" sz="2000" dirty="0">
                <a:cs typeface="Arial"/>
              </a:rPr>
              <a:t> strategy is a good and solid place to start the process, it will help the council to catch up to others who are already progressing in this space.</a:t>
            </a:r>
          </a:p>
          <a:p>
            <a:r>
              <a:rPr lang="en-US" sz="2000" dirty="0">
                <a:cs typeface="Arial"/>
              </a:rPr>
              <a:t>Once </a:t>
            </a:r>
            <a:r>
              <a:rPr lang="en-US" sz="2000" dirty="0" err="1">
                <a:cs typeface="Arial"/>
              </a:rPr>
              <a:t>finalised</a:t>
            </a:r>
            <a:r>
              <a:rPr lang="en-US" sz="2000" dirty="0">
                <a:cs typeface="Arial"/>
              </a:rPr>
              <a:t>, a step change is needed for </a:t>
            </a:r>
            <a:r>
              <a:rPr lang="en-US" sz="2000" dirty="0" err="1">
                <a:cs typeface="Arial"/>
              </a:rPr>
              <a:t>digitalisation</a:t>
            </a:r>
            <a:r>
              <a:rPr lang="en-US" sz="2000" dirty="0">
                <a:cs typeface="Arial"/>
              </a:rPr>
              <a:t> with emphasis to deliver at speed and move firmly into the transformational digital arena.</a:t>
            </a:r>
            <a:r>
              <a:rPr lang="en-GB" sz="2000" dirty="0">
                <a:cs typeface="Arial"/>
              </a:rPr>
              <a:t> </a:t>
            </a:r>
          </a:p>
          <a:p>
            <a:r>
              <a:rPr lang="en-GB" sz="2000" dirty="0">
                <a:cs typeface="Arial"/>
              </a:rPr>
              <a:t>IT officers are great and always try to help. Further investment in hardware and software would help to enable more efficient and effective working. </a:t>
            </a:r>
          </a:p>
          <a:p>
            <a:r>
              <a:rPr lang="en-US" sz="2000" dirty="0">
                <a:cs typeface="Arial"/>
              </a:rPr>
              <a:t>The peer team heard of the inconsistent use of IT across teams within the council, e.g. in the applications </a:t>
            </a:r>
            <a:r>
              <a:rPr lang="en-US" sz="2000" dirty="0" err="1">
                <a:cs typeface="Arial"/>
              </a:rPr>
              <a:t>utilised</a:t>
            </a:r>
            <a:r>
              <a:rPr lang="en-US" sz="2000" dirty="0">
                <a:cs typeface="Arial"/>
              </a:rPr>
              <a:t>. The council should ensure a base line of consistency in expectations for IT use and facilitate shared learning across the organisation e.g. some services have created their own process notes which could be shared more widely. </a:t>
            </a:r>
          </a:p>
          <a:p>
            <a:r>
              <a:rPr lang="en-GB" sz="2000" dirty="0">
                <a:cs typeface="Arial"/>
              </a:rPr>
              <a:t>There are some quick wins you can achieve while working towards that longer term ambition e.g. moving forward with the review on telephony, updating hardware, embedding consistent use of MS Teams. </a:t>
            </a:r>
          </a:p>
        </p:txBody>
      </p:sp>
      <p:sp>
        <p:nvSpPr>
          <p:cNvPr id="3" name="Title 1">
            <a:extLst>
              <a:ext uri="{FF2B5EF4-FFF2-40B4-BE49-F238E27FC236}">
                <a16:creationId xmlns:a16="http://schemas.microsoft.com/office/drawing/2014/main" id="{F9C54DA4-AD9B-122F-289C-020E135E39F7}"/>
              </a:ext>
            </a:extLst>
          </p:cNvPr>
          <p:cNvSpPr txBox="1">
            <a:spLocks/>
          </p:cNvSpPr>
          <p:nvPr/>
        </p:nvSpPr>
        <p:spPr>
          <a:xfrm>
            <a:off x="1676400" y="821260"/>
            <a:ext cx="10515600" cy="477079"/>
          </a:xfrm>
          <a:prstGeom prst="rect">
            <a:avLst/>
          </a:prstGeom>
        </p:spPr>
        <p:txBody>
          <a:bodyPr/>
          <a:lstStyle>
            <a:lvl1pPr algn="l" defTabSz="914400" rtl="0" eaLnBrk="1" latinLnBrk="0" hangingPunct="1">
              <a:lnSpc>
                <a:spcPct val="90000"/>
              </a:lnSpc>
              <a:spcBef>
                <a:spcPct val="0"/>
              </a:spcBef>
              <a:buNone/>
              <a:defRPr sz="3400" b="1" i="0" kern="1200" baseline="0">
                <a:solidFill>
                  <a:srgbClr val="951B81"/>
                </a:solidFill>
                <a:latin typeface="+mj-lt"/>
                <a:ea typeface="+mj-ea"/>
                <a:cs typeface="+mj-cs"/>
              </a:defRPr>
            </a:lvl1pPr>
          </a:lstStyle>
          <a:p>
            <a:r>
              <a:rPr lang="en-GB"/>
              <a:t>Capacity for improvement (1)</a:t>
            </a:r>
            <a:endParaRPr lang="en-US"/>
          </a:p>
        </p:txBody>
      </p:sp>
    </p:spTree>
    <p:extLst>
      <p:ext uri="{BB962C8B-B14F-4D97-AF65-F5344CB8AC3E}">
        <p14:creationId xmlns:p14="http://schemas.microsoft.com/office/powerpoint/2010/main" val="2932791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F31948-4BC0-D2E3-B6E1-5925C971E93E}"/>
              </a:ext>
            </a:extLst>
          </p:cNvPr>
          <p:cNvSpPr>
            <a:spLocks noGrp="1"/>
          </p:cNvSpPr>
          <p:nvPr>
            <p:ph idx="1"/>
          </p:nvPr>
        </p:nvSpPr>
        <p:spPr>
          <a:xfrm>
            <a:off x="680719" y="1794933"/>
            <a:ext cx="10891521" cy="4152867"/>
          </a:xfrm>
        </p:spPr>
        <p:txBody>
          <a:bodyPr lIns="91440" tIns="45720" rIns="91440" bIns="45720" anchor="t"/>
          <a:lstStyle/>
          <a:p>
            <a:pPr>
              <a:spcBef>
                <a:spcPts val="1800"/>
              </a:spcBef>
            </a:pPr>
            <a:r>
              <a:rPr lang="en-US" sz="2400" b="1">
                <a:cs typeface="Arial"/>
              </a:rPr>
              <a:t>Cllr Sam Chapman-Allen</a:t>
            </a:r>
            <a:r>
              <a:rPr lang="en-US" sz="2400">
                <a:cs typeface="Arial"/>
              </a:rPr>
              <a:t>, Leader, Breckland Council (Lead Member Peer)</a:t>
            </a:r>
          </a:p>
          <a:p>
            <a:pPr>
              <a:spcBef>
                <a:spcPts val="1800"/>
              </a:spcBef>
            </a:pPr>
            <a:r>
              <a:rPr lang="en-US" sz="2400" b="1">
                <a:cs typeface="Arial"/>
              </a:rPr>
              <a:t>Caroline Green</a:t>
            </a:r>
            <a:r>
              <a:rPr lang="en-US" sz="2400">
                <a:cs typeface="Arial"/>
              </a:rPr>
              <a:t>, Chief Executive, Oxford City Council (Lead Officer Peer)</a:t>
            </a:r>
            <a:endParaRPr lang="en-US" sz="2400"/>
          </a:p>
          <a:p>
            <a:pPr>
              <a:spcBef>
                <a:spcPts val="1800"/>
              </a:spcBef>
            </a:pPr>
            <a:r>
              <a:rPr lang="en-US" sz="2400" b="1">
                <a:cs typeface="Arial"/>
              </a:rPr>
              <a:t>Mayor Peter Taylor</a:t>
            </a:r>
            <a:r>
              <a:rPr lang="en-US" sz="2400">
                <a:cs typeface="Arial"/>
              </a:rPr>
              <a:t>, Leader, Watford Borough Council</a:t>
            </a:r>
            <a:endParaRPr lang="en-US" sz="2400"/>
          </a:p>
          <a:p>
            <a:pPr>
              <a:spcBef>
                <a:spcPts val="1800"/>
              </a:spcBef>
            </a:pPr>
            <a:r>
              <a:rPr lang="en-US" sz="2400" b="1">
                <a:cs typeface="Arial"/>
              </a:rPr>
              <a:t>Deborah Johnson</a:t>
            </a:r>
            <a:r>
              <a:rPr lang="en-US" sz="2400">
                <a:cs typeface="Arial"/>
              </a:rPr>
              <a:t>, Director - Customer Services and </a:t>
            </a:r>
            <a:r>
              <a:rPr lang="en-US" sz="2400" err="1">
                <a:cs typeface="Arial"/>
              </a:rPr>
              <a:t>Organisational</a:t>
            </a:r>
            <a:r>
              <a:rPr lang="en-US" sz="2400">
                <a:cs typeface="Arial"/>
              </a:rPr>
              <a:t> Development, Newark and Sherwood District Council</a:t>
            </a:r>
            <a:endParaRPr lang="en-US" sz="2400"/>
          </a:p>
          <a:p>
            <a:pPr>
              <a:spcBef>
                <a:spcPts val="1800"/>
              </a:spcBef>
            </a:pPr>
            <a:r>
              <a:rPr lang="en-US" sz="2400" b="1">
                <a:cs typeface="Arial"/>
              </a:rPr>
              <a:t>Shawn Riley</a:t>
            </a:r>
            <a:r>
              <a:rPr lang="en-US" sz="2400">
                <a:cs typeface="Arial"/>
              </a:rPr>
              <a:t>, Head of Economic Development, </a:t>
            </a:r>
            <a:r>
              <a:rPr lang="en-US" sz="2400" err="1">
                <a:cs typeface="Arial"/>
              </a:rPr>
              <a:t>Wychavon</a:t>
            </a:r>
            <a:r>
              <a:rPr lang="en-US" sz="2400">
                <a:cs typeface="Arial"/>
              </a:rPr>
              <a:t> District Council</a:t>
            </a:r>
            <a:endParaRPr lang="en-US" sz="2400"/>
          </a:p>
          <a:p>
            <a:pPr>
              <a:spcBef>
                <a:spcPts val="1800"/>
              </a:spcBef>
            </a:pPr>
            <a:r>
              <a:rPr lang="en-US" sz="2400" b="1">
                <a:cs typeface="Arial"/>
              </a:rPr>
              <a:t>Kyle Evans</a:t>
            </a:r>
            <a:r>
              <a:rPr lang="en-US" sz="2400">
                <a:cs typeface="Arial"/>
              </a:rPr>
              <a:t>, Political Officer for the LGA Conservative Group (Shadow)</a:t>
            </a:r>
            <a:endParaRPr lang="en-US" sz="2400"/>
          </a:p>
          <a:p>
            <a:pPr>
              <a:spcBef>
                <a:spcPts val="1800"/>
              </a:spcBef>
            </a:pPr>
            <a:r>
              <a:rPr lang="en-US" sz="2400" b="1">
                <a:cs typeface="Arial"/>
              </a:rPr>
              <a:t>Katharine Goodger</a:t>
            </a:r>
            <a:r>
              <a:rPr lang="en-US" sz="2400">
                <a:cs typeface="Arial"/>
              </a:rPr>
              <a:t>, LGA Peer Challenge Manager </a:t>
            </a:r>
            <a:endParaRPr lang="en-US" sz="2400"/>
          </a:p>
          <a:p>
            <a:endParaRPr lang="en-US">
              <a:cs typeface="Arial"/>
            </a:endParaRPr>
          </a:p>
        </p:txBody>
      </p:sp>
      <p:sp>
        <p:nvSpPr>
          <p:cNvPr id="4" name="Title 1">
            <a:extLst>
              <a:ext uri="{FF2B5EF4-FFF2-40B4-BE49-F238E27FC236}">
                <a16:creationId xmlns:a16="http://schemas.microsoft.com/office/drawing/2014/main" id="{90E8DF3B-6366-BC5B-F84E-7642832240FD}"/>
              </a:ext>
            </a:extLst>
          </p:cNvPr>
          <p:cNvSpPr txBox="1">
            <a:spLocks/>
          </p:cNvSpPr>
          <p:nvPr/>
        </p:nvSpPr>
        <p:spPr>
          <a:xfrm>
            <a:off x="1676400" y="855126"/>
            <a:ext cx="10515600" cy="477079"/>
          </a:xfrm>
          <a:prstGeom prst="rect">
            <a:avLst/>
          </a:prstGeom>
        </p:spPr>
        <p:txBody>
          <a:bodyPr/>
          <a:lstStyle>
            <a:lvl1pPr algn="l" defTabSz="914400" rtl="0" eaLnBrk="1" latinLnBrk="0" hangingPunct="1">
              <a:lnSpc>
                <a:spcPct val="90000"/>
              </a:lnSpc>
              <a:spcBef>
                <a:spcPct val="0"/>
              </a:spcBef>
              <a:buNone/>
              <a:defRPr sz="3400" b="1" i="0" kern="1200" baseline="0">
                <a:solidFill>
                  <a:srgbClr val="951B81"/>
                </a:solidFill>
                <a:latin typeface="+mj-lt"/>
                <a:ea typeface="+mj-ea"/>
                <a:cs typeface="+mj-cs"/>
              </a:defRPr>
            </a:lvl1pPr>
          </a:lstStyle>
          <a:p>
            <a:r>
              <a:rPr lang="en-GB"/>
              <a:t>The peer challenge team</a:t>
            </a:r>
            <a:endParaRPr lang="en-US"/>
          </a:p>
        </p:txBody>
      </p:sp>
    </p:spTree>
    <p:extLst>
      <p:ext uri="{BB962C8B-B14F-4D97-AF65-F5344CB8AC3E}">
        <p14:creationId xmlns:p14="http://schemas.microsoft.com/office/powerpoint/2010/main" val="41930206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546AB9CB-9941-7612-8860-85116AEE4B20}"/>
              </a:ext>
            </a:extLst>
          </p:cNvPr>
          <p:cNvSpPr>
            <a:spLocks noGrp="1"/>
          </p:cNvSpPr>
          <p:nvPr>
            <p:ph idx="1"/>
          </p:nvPr>
        </p:nvSpPr>
        <p:spPr>
          <a:xfrm>
            <a:off x="211873" y="1449660"/>
            <a:ext cx="11742234" cy="4828478"/>
          </a:xfrm>
        </p:spPr>
        <p:txBody>
          <a:bodyPr lIns="91440" tIns="45720" rIns="91440" bIns="45720" anchor="t"/>
          <a:lstStyle/>
          <a:p>
            <a:pPr>
              <a:spcAft>
                <a:spcPts val="800"/>
              </a:spcAft>
            </a:pPr>
            <a:r>
              <a:rPr lang="en-GB" sz="2400" dirty="0">
                <a:cs typeface="Arial"/>
              </a:rPr>
              <a:t>Given the move to hybrid working and reduction in staff presence in the office, the council could consider its use of the office space and layout over the medium term - and engage staff with these plans. </a:t>
            </a:r>
          </a:p>
          <a:p>
            <a:pPr>
              <a:spcAft>
                <a:spcPts val="800"/>
              </a:spcAft>
            </a:pPr>
            <a:r>
              <a:rPr lang="en-US" sz="2400" dirty="0">
                <a:cs typeface="Arial"/>
              </a:rPr>
              <a:t>The communications team work closely with services to develop communications for specific projects. It would be useful to consider a corporate wide communications strategy </a:t>
            </a:r>
            <a:r>
              <a:rPr lang="en-US" sz="2400" dirty="0" err="1">
                <a:cs typeface="Arial"/>
              </a:rPr>
              <a:t>prioritising</a:t>
            </a:r>
            <a:r>
              <a:rPr lang="en-US" sz="2400" dirty="0">
                <a:cs typeface="Arial"/>
              </a:rPr>
              <a:t> campaigns and messages that could help behaviour change (e.g. recycling). This should link to the digital strategy and encompass the community model which includes two-way communication with residents through social media. </a:t>
            </a:r>
          </a:p>
          <a:p>
            <a:pPr>
              <a:spcAft>
                <a:spcPts val="800"/>
              </a:spcAft>
            </a:pPr>
            <a:r>
              <a:rPr lang="en-US" sz="2400" dirty="0">
                <a:cs typeface="Arial"/>
              </a:rPr>
              <a:t>Partnerships are strong, but the VCS sector can be further </a:t>
            </a:r>
            <a:r>
              <a:rPr lang="en-US" sz="2400" dirty="0" err="1">
                <a:cs typeface="Arial"/>
              </a:rPr>
              <a:t>utilised</a:t>
            </a:r>
            <a:r>
              <a:rPr lang="en-US" sz="2400" dirty="0">
                <a:cs typeface="Arial"/>
              </a:rPr>
              <a:t> to support service delivery. </a:t>
            </a:r>
            <a:r>
              <a:rPr lang="en-GB" sz="2400" dirty="0">
                <a:cs typeface="Arial"/>
              </a:rPr>
              <a:t>Consider how to use the VCS within multi-agency meetings to provide a wraparound approach to case work, so that residents get the best service delivery by the right people at the right place.</a:t>
            </a:r>
          </a:p>
          <a:p>
            <a:endParaRPr lang="en-GB" dirty="0">
              <a:cs typeface="Arial"/>
            </a:endParaRPr>
          </a:p>
        </p:txBody>
      </p:sp>
      <p:sp>
        <p:nvSpPr>
          <p:cNvPr id="3" name="Title 1">
            <a:extLst>
              <a:ext uri="{FF2B5EF4-FFF2-40B4-BE49-F238E27FC236}">
                <a16:creationId xmlns:a16="http://schemas.microsoft.com/office/drawing/2014/main" id="{F9C54DA4-AD9B-122F-289C-020E135E39F7}"/>
              </a:ext>
            </a:extLst>
          </p:cNvPr>
          <p:cNvSpPr txBox="1">
            <a:spLocks/>
          </p:cNvSpPr>
          <p:nvPr/>
        </p:nvSpPr>
        <p:spPr>
          <a:xfrm>
            <a:off x="1676400" y="821260"/>
            <a:ext cx="10515600" cy="477079"/>
          </a:xfrm>
          <a:prstGeom prst="rect">
            <a:avLst/>
          </a:prstGeom>
        </p:spPr>
        <p:txBody>
          <a:bodyPr/>
          <a:lstStyle>
            <a:lvl1pPr algn="l" defTabSz="914400" rtl="0" eaLnBrk="1" latinLnBrk="0" hangingPunct="1">
              <a:lnSpc>
                <a:spcPct val="90000"/>
              </a:lnSpc>
              <a:spcBef>
                <a:spcPct val="0"/>
              </a:spcBef>
              <a:buNone/>
              <a:defRPr sz="3400" b="1" i="0" kern="1200" baseline="0">
                <a:solidFill>
                  <a:srgbClr val="951B81"/>
                </a:solidFill>
                <a:latin typeface="+mj-lt"/>
                <a:ea typeface="+mj-ea"/>
                <a:cs typeface="+mj-cs"/>
              </a:defRPr>
            </a:lvl1pPr>
          </a:lstStyle>
          <a:p>
            <a:r>
              <a:rPr lang="en-GB"/>
              <a:t>Capacity for improvement (2)</a:t>
            </a:r>
            <a:endParaRPr lang="en-US"/>
          </a:p>
        </p:txBody>
      </p:sp>
    </p:spTree>
    <p:extLst>
      <p:ext uri="{BB962C8B-B14F-4D97-AF65-F5344CB8AC3E}">
        <p14:creationId xmlns:p14="http://schemas.microsoft.com/office/powerpoint/2010/main" val="19999095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886AADD-739F-60BB-E22D-5E647719519A}"/>
              </a:ext>
            </a:extLst>
          </p:cNvPr>
          <p:cNvSpPr txBox="1">
            <a:spLocks/>
          </p:cNvSpPr>
          <p:nvPr/>
        </p:nvSpPr>
        <p:spPr>
          <a:xfrm>
            <a:off x="5972175" y="279686"/>
            <a:ext cx="5043487" cy="620427"/>
          </a:xfrm>
          <a:prstGeom prst="rect">
            <a:avLst/>
          </a:prstGeom>
        </p:spPr>
        <p:txBody>
          <a:bodyPr/>
          <a:lstStyle>
            <a:lvl1pPr algn="l" defTabSz="914400" rtl="0" eaLnBrk="1" latinLnBrk="0" hangingPunct="1">
              <a:lnSpc>
                <a:spcPct val="90000"/>
              </a:lnSpc>
              <a:spcBef>
                <a:spcPct val="0"/>
              </a:spcBef>
              <a:buNone/>
              <a:defRPr sz="3400" b="1" i="0" kern="1200" baseline="0">
                <a:solidFill>
                  <a:schemeClr val="tx1"/>
                </a:solidFill>
                <a:latin typeface="+mj-lt"/>
                <a:ea typeface="+mj-ea"/>
                <a:cs typeface="+mj-cs"/>
              </a:defRPr>
            </a:lvl1pPr>
          </a:lstStyle>
          <a:p>
            <a:r>
              <a:rPr lang="en-GB">
                <a:solidFill>
                  <a:srgbClr val="951B81"/>
                </a:solidFill>
              </a:rPr>
              <a:t>Key quotes …</a:t>
            </a:r>
          </a:p>
        </p:txBody>
      </p:sp>
      <p:graphicFrame>
        <p:nvGraphicFramePr>
          <p:cNvPr id="8" name="Content Placeholder 2">
            <a:extLst>
              <a:ext uri="{FF2B5EF4-FFF2-40B4-BE49-F238E27FC236}">
                <a16:creationId xmlns:a16="http://schemas.microsoft.com/office/drawing/2014/main" id="{058A2370-6FE9-CD8D-49BE-F41824703BB9}"/>
              </a:ext>
            </a:extLst>
          </p:cNvPr>
          <p:cNvGraphicFramePr>
            <a:graphicFrameLocks noGrp="1"/>
          </p:cNvGraphicFramePr>
          <p:nvPr>
            <p:ph idx="1"/>
            <p:extLst>
              <p:ext uri="{D42A27DB-BD31-4B8C-83A1-F6EECF244321}">
                <p14:modId xmlns:p14="http://schemas.microsoft.com/office/powerpoint/2010/main" val="38011572"/>
              </p:ext>
            </p:extLst>
          </p:nvPr>
        </p:nvGraphicFramePr>
        <p:xfrm>
          <a:off x="-743549" y="1081211"/>
          <a:ext cx="13375707" cy="50539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727004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83866-D590-27C8-FB8B-3C54E44090CC}"/>
              </a:ext>
            </a:extLst>
          </p:cNvPr>
          <p:cNvSpPr>
            <a:spLocks noGrp="1"/>
          </p:cNvSpPr>
          <p:nvPr>
            <p:ph type="title"/>
          </p:nvPr>
        </p:nvSpPr>
        <p:spPr>
          <a:xfrm>
            <a:off x="1451020" y="661878"/>
            <a:ext cx="10515600" cy="477079"/>
          </a:xfrm>
        </p:spPr>
        <p:txBody>
          <a:bodyPr/>
          <a:lstStyle/>
          <a:p>
            <a:r>
              <a:rPr lang="en-GB"/>
              <a:t>Recommendations (1)</a:t>
            </a:r>
            <a:endParaRPr lang="en-US"/>
          </a:p>
        </p:txBody>
      </p:sp>
      <p:sp>
        <p:nvSpPr>
          <p:cNvPr id="5" name="Content Placeholder 2">
            <a:extLst>
              <a:ext uri="{FF2B5EF4-FFF2-40B4-BE49-F238E27FC236}">
                <a16:creationId xmlns:a16="http://schemas.microsoft.com/office/drawing/2014/main" id="{546AB9CB-9941-7612-8860-85116AEE4B20}"/>
              </a:ext>
            </a:extLst>
          </p:cNvPr>
          <p:cNvSpPr>
            <a:spLocks noGrp="1"/>
          </p:cNvSpPr>
          <p:nvPr>
            <p:ph idx="1"/>
          </p:nvPr>
        </p:nvSpPr>
        <p:spPr>
          <a:xfrm>
            <a:off x="589124" y="1367245"/>
            <a:ext cx="10515600" cy="4789935"/>
          </a:xfrm>
        </p:spPr>
        <p:txBody>
          <a:bodyPr lIns="91440" tIns="45720" rIns="91440" bIns="45720" anchor="t"/>
          <a:lstStyle/>
          <a:p>
            <a:pPr marL="514350" indent="-514350">
              <a:buAutoNum type="arabicPeriod"/>
            </a:pPr>
            <a:r>
              <a:rPr lang="en-GB" sz="2400" b="1" dirty="0"/>
              <a:t>Continue strengthening your leadership role with partners across the region. </a:t>
            </a:r>
            <a:r>
              <a:rPr lang="en-GB" sz="2400" dirty="0"/>
              <a:t>Consider how the well respected and well regarded reputation of the Leader and Chief Executive within and beyond the County could facilitate agreed policy positions on key issues impacting residents and businesses.</a:t>
            </a:r>
            <a:endParaRPr lang="en-US" sz="2400" dirty="0">
              <a:cs typeface="Arial"/>
            </a:endParaRPr>
          </a:p>
          <a:p>
            <a:pPr marL="514350" indent="-514350">
              <a:buAutoNum type="arabicPeriod"/>
            </a:pPr>
            <a:r>
              <a:rPr lang="en-GB" sz="2400" dirty="0"/>
              <a:t>The changes to the NPPF and National targets will be a challenge for the Test Valley communities through the </a:t>
            </a:r>
            <a:r>
              <a:rPr lang="en-GB" sz="2400" b="1" dirty="0"/>
              <a:t>Local Plan</a:t>
            </a:r>
            <a:r>
              <a:rPr lang="en-GB" sz="2400" dirty="0"/>
              <a:t> process. The Council needs to build on the success of its community engagement and bolster those </a:t>
            </a:r>
            <a:r>
              <a:rPr lang="en-GB" sz="2400" b="1" dirty="0"/>
              <a:t>robust and honest conversations at pace. </a:t>
            </a:r>
            <a:endParaRPr lang="en-GB" sz="2400" b="1" dirty="0">
              <a:cs typeface="Arial"/>
            </a:endParaRPr>
          </a:p>
          <a:p>
            <a:pPr marL="514350" indent="-514350">
              <a:buAutoNum type="arabicPeriod"/>
            </a:pPr>
            <a:r>
              <a:rPr lang="en-GB" sz="2400" dirty="0"/>
              <a:t>The council is beginning its transformation journey and taking time to reflect, however an </a:t>
            </a:r>
            <a:r>
              <a:rPr lang="en-GB" sz="2400" b="1" dirty="0"/>
              <a:t>articulation of what transformation means </a:t>
            </a:r>
            <a:r>
              <a:rPr lang="en-GB" sz="2400" dirty="0"/>
              <a:t>for the Council is paramount for clarity, whilst </a:t>
            </a:r>
            <a:r>
              <a:rPr lang="en-GB" sz="2400" b="1" dirty="0"/>
              <a:t>twin tracking some quick wins around digitalisation and IT</a:t>
            </a:r>
            <a:r>
              <a:rPr lang="en-GB" sz="2400" dirty="0"/>
              <a:t>.</a:t>
            </a:r>
            <a:endParaRPr lang="en-GB" sz="2400" dirty="0">
              <a:cs typeface="Arial"/>
            </a:endParaRPr>
          </a:p>
          <a:p>
            <a:pPr marL="514350" indent="-514350">
              <a:buFont typeface="Arial" panose="020B0604020202020204"/>
              <a:buAutoNum type="arabicPeriod"/>
            </a:pPr>
            <a:endParaRPr lang="en-GB" dirty="0">
              <a:cs typeface="Arial"/>
            </a:endParaRPr>
          </a:p>
          <a:p>
            <a:pPr marL="514350" indent="-514350">
              <a:buFont typeface="+mj-lt"/>
              <a:buAutoNum type="arabicPeriod"/>
            </a:pPr>
            <a:endParaRPr lang="en-GB" dirty="0"/>
          </a:p>
          <a:p>
            <a:endParaRPr lang="en-GB" dirty="0">
              <a:cs typeface="Arial"/>
            </a:endParaRPr>
          </a:p>
        </p:txBody>
      </p:sp>
    </p:spTree>
    <p:extLst>
      <p:ext uri="{BB962C8B-B14F-4D97-AF65-F5344CB8AC3E}">
        <p14:creationId xmlns:p14="http://schemas.microsoft.com/office/powerpoint/2010/main" val="42490922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83866-D590-27C8-FB8B-3C54E44090CC}"/>
              </a:ext>
            </a:extLst>
          </p:cNvPr>
          <p:cNvSpPr>
            <a:spLocks noGrp="1"/>
          </p:cNvSpPr>
          <p:nvPr>
            <p:ph type="title"/>
          </p:nvPr>
        </p:nvSpPr>
        <p:spPr>
          <a:xfrm>
            <a:off x="1543102" y="797151"/>
            <a:ext cx="10515600" cy="477079"/>
          </a:xfrm>
        </p:spPr>
        <p:txBody>
          <a:bodyPr/>
          <a:lstStyle/>
          <a:p>
            <a:r>
              <a:rPr lang="en-GB" dirty="0"/>
              <a:t>Recommendations (2)</a:t>
            </a:r>
            <a:endParaRPr lang="en-US" dirty="0"/>
          </a:p>
        </p:txBody>
      </p:sp>
      <p:sp>
        <p:nvSpPr>
          <p:cNvPr id="5" name="Content Placeholder 2">
            <a:extLst>
              <a:ext uri="{FF2B5EF4-FFF2-40B4-BE49-F238E27FC236}">
                <a16:creationId xmlns:a16="http://schemas.microsoft.com/office/drawing/2014/main" id="{546AB9CB-9941-7612-8860-85116AEE4B20}"/>
              </a:ext>
            </a:extLst>
          </p:cNvPr>
          <p:cNvSpPr>
            <a:spLocks noGrp="1"/>
          </p:cNvSpPr>
          <p:nvPr>
            <p:ph idx="1"/>
          </p:nvPr>
        </p:nvSpPr>
        <p:spPr>
          <a:xfrm>
            <a:off x="574766" y="1436259"/>
            <a:ext cx="11015496" cy="4881266"/>
          </a:xfrm>
        </p:spPr>
        <p:txBody>
          <a:bodyPr lIns="91440" tIns="45720" rIns="91440" bIns="45720" anchor="t"/>
          <a:lstStyle/>
          <a:p>
            <a:pPr marL="457200" indent="-457200">
              <a:buFont typeface="+mj-lt"/>
              <a:buAutoNum type="arabicPeriod" startAt="4"/>
            </a:pPr>
            <a:r>
              <a:rPr lang="en-GB" sz="2400" b="1" dirty="0"/>
              <a:t>Continue to build on the success of the Community Cllr approach</a:t>
            </a:r>
            <a:r>
              <a:rPr lang="en-GB" sz="2400" dirty="0"/>
              <a:t> through review and shared learning, whilst exploring longevity of funds available to community councillors. </a:t>
            </a:r>
            <a:endParaRPr lang="en-GB" sz="2400" dirty="0">
              <a:cs typeface="Arial"/>
            </a:endParaRPr>
          </a:p>
          <a:p>
            <a:pPr marL="457200" indent="-457200">
              <a:buFont typeface="+mj-lt"/>
              <a:buAutoNum type="arabicPeriod" startAt="4"/>
            </a:pPr>
            <a:r>
              <a:rPr lang="en-GB" sz="2400" b="1" dirty="0"/>
              <a:t>Strengthen audit </a:t>
            </a:r>
            <a:r>
              <a:rPr lang="en-GB" sz="2400" dirty="0"/>
              <a:t>through the appointment of an independent member along with increased use of Southern Internal Audit partnership to develop skills, resilience and capability.</a:t>
            </a:r>
            <a:endParaRPr lang="en-GB" sz="2400" dirty="0">
              <a:solidFill>
                <a:srgbClr val="FF0000"/>
              </a:solidFill>
              <a:cs typeface="Arial"/>
            </a:endParaRPr>
          </a:p>
          <a:p>
            <a:pPr marL="457200" indent="-457200">
              <a:buFont typeface="+mj-lt"/>
              <a:buAutoNum type="arabicPeriod" startAt="4"/>
            </a:pPr>
            <a:r>
              <a:rPr lang="en-GB" sz="2400" b="1" dirty="0"/>
              <a:t>Strengthen the use of performance and data</a:t>
            </a:r>
            <a:r>
              <a:rPr lang="en-GB" sz="2400" dirty="0"/>
              <a:t> to better inform continuous service improvement, evaluation of impact, benefit and value for residents.</a:t>
            </a:r>
            <a:endParaRPr lang="en-GB" sz="2400" dirty="0">
              <a:cs typeface="Arial"/>
            </a:endParaRPr>
          </a:p>
          <a:p>
            <a:pPr marL="457200" indent="-457200">
              <a:buFont typeface="+mj-lt"/>
              <a:buAutoNum type="arabicPeriod" startAt="4"/>
            </a:pPr>
            <a:r>
              <a:rPr lang="en-GB" sz="2400" b="1" dirty="0"/>
              <a:t>Expediate your digitisation strategy </a:t>
            </a:r>
            <a:r>
              <a:rPr lang="en-GB" sz="2400" dirty="0"/>
              <a:t>to improve service delivery </a:t>
            </a:r>
            <a:endParaRPr lang="en-GB" sz="2400" dirty="0">
              <a:cs typeface="Arial"/>
            </a:endParaRPr>
          </a:p>
          <a:p>
            <a:pPr marL="457200" indent="-457200">
              <a:buFont typeface="+mj-lt"/>
              <a:buAutoNum type="arabicPeriod" startAt="4"/>
            </a:pPr>
            <a:r>
              <a:rPr lang="en-GB" sz="2400" b="1" dirty="0"/>
              <a:t>Communications</a:t>
            </a:r>
            <a:r>
              <a:rPr lang="en-GB" sz="2400" dirty="0"/>
              <a:t> is at the heart of all Council activity and success. Consider an LGA Led Communications review to build on this. </a:t>
            </a:r>
            <a:endParaRPr lang="en-GB" sz="2400" dirty="0">
              <a:cs typeface="Arial"/>
            </a:endParaRPr>
          </a:p>
          <a:p>
            <a:pPr marL="457200" indent="-457200">
              <a:buFont typeface="+mj-lt"/>
              <a:buAutoNum type="arabicPeriod" startAt="4"/>
            </a:pPr>
            <a:r>
              <a:rPr lang="en-GB" sz="2400" b="1" dirty="0">
                <a:cs typeface="Arial"/>
              </a:rPr>
              <a:t>Continue to build on your current investment in the workforce</a:t>
            </a:r>
            <a:r>
              <a:rPr lang="en-GB" sz="2400" dirty="0">
                <a:cs typeface="Arial"/>
              </a:rPr>
              <a:t> to grow the leaders of tomorrow, today. </a:t>
            </a:r>
          </a:p>
        </p:txBody>
      </p:sp>
    </p:spTree>
    <p:extLst>
      <p:ext uri="{BB962C8B-B14F-4D97-AF65-F5344CB8AC3E}">
        <p14:creationId xmlns:p14="http://schemas.microsoft.com/office/powerpoint/2010/main" val="40938840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104B35CA-7411-AD64-50EE-F97D2EAB834C}"/>
              </a:ext>
            </a:extLst>
          </p:cNvPr>
          <p:cNvSpPr>
            <a:spLocks noGrp="1"/>
          </p:cNvSpPr>
          <p:nvPr>
            <p:ph idx="1"/>
          </p:nvPr>
        </p:nvSpPr>
        <p:spPr>
          <a:xfrm>
            <a:off x="481608" y="1455173"/>
            <a:ext cx="11228783" cy="4777091"/>
          </a:xfrm>
        </p:spPr>
        <p:txBody>
          <a:bodyPr lIns="91440" tIns="45720" rIns="91440" bIns="45720" anchor="t"/>
          <a:lstStyle/>
          <a:p>
            <a:r>
              <a:rPr lang="en-US" altLang="en-US" dirty="0"/>
              <a:t>Opportunity for questions/discussion now. Public report to follow. </a:t>
            </a:r>
            <a:endParaRPr lang="en-US" altLang="en-US" dirty="0">
              <a:cs typeface="Arial"/>
            </a:endParaRPr>
          </a:p>
          <a:p>
            <a:r>
              <a:rPr lang="en-US" altLang="en-US" dirty="0">
                <a:cs typeface="Arial"/>
              </a:rPr>
              <a:t>In the spirit of openness and transparency, you are asked to:</a:t>
            </a:r>
          </a:p>
          <a:p>
            <a:pPr lvl="1"/>
            <a:r>
              <a:rPr lang="en-US" altLang="en-US" sz="2800" dirty="0">
                <a:cs typeface="Arial"/>
              </a:rPr>
              <a:t>Publish the CPC report by 22 February 2025 (3 months after the CPC). LGA will also publish this on their website by this date.</a:t>
            </a:r>
          </a:p>
          <a:p>
            <a:pPr lvl="1"/>
            <a:r>
              <a:rPr lang="en-US" altLang="en-US" sz="2800" dirty="0">
                <a:cs typeface="Arial"/>
              </a:rPr>
              <a:t>Develop and publish your Action Plan by 22 April 2025 (no later than 5 months after the CPC).</a:t>
            </a:r>
          </a:p>
          <a:p>
            <a:pPr lvl="1"/>
            <a:r>
              <a:rPr lang="en-US" altLang="en-US" sz="2800" dirty="0">
                <a:cs typeface="Arial"/>
              </a:rPr>
              <a:t>Schedule a Progress Review – this is an opportunity to discuss progress (let us agree the date for this over the coming weeks).  </a:t>
            </a:r>
          </a:p>
          <a:p>
            <a:pPr lvl="1"/>
            <a:r>
              <a:rPr lang="en-US" altLang="en-US" sz="2800" dirty="0">
                <a:cs typeface="Arial"/>
              </a:rPr>
              <a:t>Progress Review to take place within ten months of the CPC by 22 September 2025 and the Progress Review Report to be published within twelve months of the CPC 22 November 2025. </a:t>
            </a:r>
          </a:p>
          <a:p>
            <a:endParaRPr lang="en-GB" dirty="0">
              <a:cs typeface="Arial"/>
            </a:endParaRPr>
          </a:p>
        </p:txBody>
      </p:sp>
      <p:sp>
        <p:nvSpPr>
          <p:cNvPr id="3" name="Title 1">
            <a:extLst>
              <a:ext uri="{FF2B5EF4-FFF2-40B4-BE49-F238E27FC236}">
                <a16:creationId xmlns:a16="http://schemas.microsoft.com/office/drawing/2014/main" id="{6BEEFFA2-76CD-4ED7-445C-A4F0F4A4FAD3}"/>
              </a:ext>
            </a:extLst>
          </p:cNvPr>
          <p:cNvSpPr txBox="1">
            <a:spLocks/>
          </p:cNvSpPr>
          <p:nvPr/>
        </p:nvSpPr>
        <p:spPr>
          <a:xfrm>
            <a:off x="1676400" y="821260"/>
            <a:ext cx="10515600" cy="477079"/>
          </a:xfrm>
          <a:prstGeom prst="rect">
            <a:avLst/>
          </a:prstGeom>
        </p:spPr>
        <p:txBody>
          <a:bodyPr/>
          <a:lstStyle>
            <a:lvl1pPr algn="l" defTabSz="914400" rtl="0" eaLnBrk="1" latinLnBrk="0" hangingPunct="1">
              <a:lnSpc>
                <a:spcPct val="90000"/>
              </a:lnSpc>
              <a:spcBef>
                <a:spcPct val="0"/>
              </a:spcBef>
              <a:buNone/>
              <a:defRPr sz="3400" b="1" i="0" kern="1200" baseline="0">
                <a:solidFill>
                  <a:srgbClr val="951B81"/>
                </a:solidFill>
                <a:latin typeface="+mj-lt"/>
                <a:ea typeface="+mj-ea"/>
                <a:cs typeface="+mj-cs"/>
              </a:defRPr>
            </a:lvl1pPr>
          </a:lstStyle>
          <a:p>
            <a:r>
              <a:rPr lang="en-US"/>
              <a:t>Next steps</a:t>
            </a:r>
          </a:p>
        </p:txBody>
      </p:sp>
    </p:spTree>
    <p:extLst>
      <p:ext uri="{BB962C8B-B14F-4D97-AF65-F5344CB8AC3E}">
        <p14:creationId xmlns:p14="http://schemas.microsoft.com/office/powerpoint/2010/main" val="30717635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83866-D590-27C8-FB8B-3C54E44090CC}"/>
              </a:ext>
            </a:extLst>
          </p:cNvPr>
          <p:cNvSpPr>
            <a:spLocks noGrp="1"/>
          </p:cNvSpPr>
          <p:nvPr>
            <p:ph type="title"/>
          </p:nvPr>
        </p:nvSpPr>
        <p:spPr>
          <a:xfrm>
            <a:off x="670817" y="1095325"/>
            <a:ext cx="10515600" cy="477079"/>
          </a:xfrm>
        </p:spPr>
        <p:txBody>
          <a:bodyPr/>
          <a:lstStyle/>
          <a:p>
            <a:r>
              <a:rPr lang="en-GB"/>
              <a:t>Previous Corporate Peer Challenges</a:t>
            </a:r>
            <a:endParaRPr lang="en-US"/>
          </a:p>
        </p:txBody>
      </p:sp>
      <p:sp>
        <p:nvSpPr>
          <p:cNvPr id="5" name="Content Placeholder 2">
            <a:extLst>
              <a:ext uri="{FF2B5EF4-FFF2-40B4-BE49-F238E27FC236}">
                <a16:creationId xmlns:a16="http://schemas.microsoft.com/office/drawing/2014/main" id="{B8A59AA1-0391-A2AA-7C3C-DC8D12B0A619}"/>
              </a:ext>
            </a:extLst>
          </p:cNvPr>
          <p:cNvSpPr>
            <a:spLocks noGrp="1"/>
          </p:cNvSpPr>
          <p:nvPr>
            <p:ph idx="1"/>
          </p:nvPr>
        </p:nvSpPr>
        <p:spPr>
          <a:xfrm>
            <a:off x="503434" y="1711215"/>
            <a:ext cx="10850366" cy="3991488"/>
          </a:xfrm>
        </p:spPr>
        <p:txBody>
          <a:bodyPr lIns="91440" tIns="45720" rIns="91440" bIns="45720" anchor="t"/>
          <a:lstStyle/>
          <a:p>
            <a:r>
              <a:rPr lang="en-GB" sz="2600">
                <a:cs typeface="Arial"/>
              </a:rPr>
              <a:t>The last corporate peer challenge at Test Valley Borough Council took place in October 2018.</a:t>
            </a:r>
          </a:p>
          <a:p>
            <a:r>
              <a:rPr lang="en-GB" sz="2600">
                <a:cs typeface="Arial"/>
              </a:rPr>
              <a:t>The previous report can be found at: </a:t>
            </a:r>
            <a:r>
              <a:rPr lang="en-GB" sz="2600">
                <a:cs typeface="Arial"/>
                <a:hlinkClick r:id="rId2"/>
              </a:rPr>
              <a:t>https://www.local.gov.uk/sites/default/files/documents/Test%20Valley%20Final%20Report.pdf</a:t>
            </a:r>
            <a:r>
              <a:rPr lang="en-GB" sz="2600">
                <a:cs typeface="Arial"/>
              </a:rPr>
              <a:t> </a:t>
            </a:r>
          </a:p>
        </p:txBody>
      </p:sp>
    </p:spTree>
    <p:extLst>
      <p:ext uri="{BB962C8B-B14F-4D97-AF65-F5344CB8AC3E}">
        <p14:creationId xmlns:p14="http://schemas.microsoft.com/office/powerpoint/2010/main" val="2031163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754227B3-C444-5557-AFCC-F91A638EA06A}"/>
              </a:ext>
            </a:extLst>
          </p:cNvPr>
          <p:cNvSpPr>
            <a:spLocks noGrp="1"/>
          </p:cNvSpPr>
          <p:nvPr>
            <p:ph idx="1"/>
          </p:nvPr>
        </p:nvSpPr>
        <p:spPr>
          <a:xfrm>
            <a:off x="541867" y="1723482"/>
            <a:ext cx="10811933" cy="4175760"/>
          </a:xfrm>
        </p:spPr>
        <p:txBody>
          <a:bodyPr lIns="91440" tIns="45720" rIns="91440" bIns="45720" anchor="t"/>
          <a:lstStyle/>
          <a:p>
            <a:pPr>
              <a:lnSpc>
                <a:spcPct val="100000"/>
              </a:lnSpc>
            </a:pPr>
            <a:r>
              <a:rPr lang="en-GB" sz="2400" dirty="0"/>
              <a:t>A key part of the LGA’s improvement and assurance framework for local government, supporting improvement and assurance.</a:t>
            </a:r>
          </a:p>
          <a:p>
            <a:pPr>
              <a:lnSpc>
                <a:spcPct val="100000"/>
              </a:lnSpc>
            </a:pPr>
            <a:r>
              <a:rPr lang="en-GB" sz="2400" dirty="0"/>
              <a:t>Managed and delivered by the sector, for the sector.</a:t>
            </a:r>
          </a:p>
          <a:p>
            <a:pPr>
              <a:lnSpc>
                <a:spcPct val="100000"/>
              </a:lnSpc>
            </a:pPr>
            <a:r>
              <a:rPr lang="en-GB" sz="2400" dirty="0"/>
              <a:t>Complements your own performance and improvement focus.  </a:t>
            </a:r>
          </a:p>
          <a:p>
            <a:pPr>
              <a:lnSpc>
                <a:spcPct val="100000"/>
              </a:lnSpc>
            </a:pPr>
            <a:r>
              <a:rPr lang="en-GB" sz="2400" dirty="0"/>
              <a:t>Assists councils in meeting part of their Best Value duty - UK Government expects councils to have a CPC every five years. </a:t>
            </a:r>
          </a:p>
          <a:p>
            <a:pPr>
              <a:lnSpc>
                <a:spcPct val="100000"/>
              </a:lnSpc>
            </a:pPr>
            <a:r>
              <a:rPr lang="en-GB" sz="2400" dirty="0"/>
              <a:t>Peers used their experience and knowledge of local government to reflect on the information presented to them by people they meet, things they saw and material that they read. The team provide feedback as critical friends, not as assessors, consultants or inspectors. </a:t>
            </a:r>
          </a:p>
        </p:txBody>
      </p:sp>
      <p:sp>
        <p:nvSpPr>
          <p:cNvPr id="3" name="Title 1">
            <a:extLst>
              <a:ext uri="{FF2B5EF4-FFF2-40B4-BE49-F238E27FC236}">
                <a16:creationId xmlns:a16="http://schemas.microsoft.com/office/drawing/2014/main" id="{DC0B431A-2EEB-5E97-F07C-584C7DB8F20D}"/>
              </a:ext>
            </a:extLst>
          </p:cNvPr>
          <p:cNvSpPr txBox="1">
            <a:spLocks/>
          </p:cNvSpPr>
          <p:nvPr/>
        </p:nvSpPr>
        <p:spPr>
          <a:xfrm>
            <a:off x="1676400" y="821260"/>
            <a:ext cx="10515600" cy="477079"/>
          </a:xfrm>
          <a:prstGeom prst="rect">
            <a:avLst/>
          </a:prstGeom>
        </p:spPr>
        <p:txBody>
          <a:bodyPr/>
          <a:lstStyle>
            <a:lvl1pPr algn="l" defTabSz="914400" rtl="0" eaLnBrk="1" latinLnBrk="0" hangingPunct="1">
              <a:lnSpc>
                <a:spcPct val="90000"/>
              </a:lnSpc>
              <a:spcBef>
                <a:spcPct val="0"/>
              </a:spcBef>
              <a:buNone/>
              <a:defRPr sz="3400" b="1" i="0" kern="1200" baseline="0">
                <a:solidFill>
                  <a:srgbClr val="951B81"/>
                </a:solidFill>
                <a:latin typeface="+mj-lt"/>
                <a:ea typeface="+mj-ea"/>
                <a:cs typeface="+mj-cs"/>
              </a:defRPr>
            </a:lvl1pPr>
          </a:lstStyle>
          <a:p>
            <a:r>
              <a:rPr lang="en-GB"/>
              <a:t>The purpose of a Corporate Peer Challenge (CPC)</a:t>
            </a:r>
            <a:endParaRPr lang="en-US"/>
          </a:p>
        </p:txBody>
      </p:sp>
    </p:spTree>
    <p:extLst>
      <p:ext uri="{BB962C8B-B14F-4D97-AF65-F5344CB8AC3E}">
        <p14:creationId xmlns:p14="http://schemas.microsoft.com/office/powerpoint/2010/main" val="3486837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546AB9CB-9941-7612-8860-85116AEE4B20}"/>
              </a:ext>
            </a:extLst>
          </p:cNvPr>
          <p:cNvSpPr>
            <a:spLocks noGrp="1"/>
          </p:cNvSpPr>
          <p:nvPr>
            <p:ph idx="1"/>
          </p:nvPr>
        </p:nvSpPr>
        <p:spPr>
          <a:xfrm>
            <a:off x="717912" y="1761067"/>
            <a:ext cx="10515600" cy="4520100"/>
          </a:xfrm>
        </p:spPr>
        <p:txBody>
          <a:bodyPr lIns="91440" tIns="45720" rIns="91440" bIns="45720" anchor="t"/>
          <a:lstStyle/>
          <a:p>
            <a:pPr>
              <a:lnSpc>
                <a:spcPct val="100000"/>
              </a:lnSpc>
              <a:spcBef>
                <a:spcPts val="500"/>
              </a:spcBef>
            </a:pPr>
            <a:r>
              <a:rPr lang="en-GB" dirty="0">
                <a:cs typeface="Arial"/>
              </a:rPr>
              <a:t>The CPC process has a strong focus on financial sustainability, performance, governance, and assurance.</a:t>
            </a:r>
          </a:p>
          <a:p>
            <a:pPr>
              <a:lnSpc>
                <a:spcPct val="100000"/>
              </a:lnSpc>
              <a:spcBef>
                <a:spcPts val="500"/>
              </a:spcBef>
            </a:pPr>
            <a:r>
              <a:rPr lang="en-GB" dirty="0">
                <a:cs typeface="Arial"/>
              </a:rPr>
              <a:t>Peers reviewed a range of information and evidence to ensure we were familiar with the council, the challenges it is facing and its future plans.</a:t>
            </a:r>
            <a:endParaRPr lang="en-GB" dirty="0">
              <a:solidFill>
                <a:srgbClr val="FF0000"/>
              </a:solidFill>
              <a:cs typeface="Arial"/>
            </a:endParaRPr>
          </a:p>
          <a:p>
            <a:pPr>
              <a:lnSpc>
                <a:spcPct val="100000"/>
              </a:lnSpc>
              <a:spcBef>
                <a:spcPts val="500"/>
              </a:spcBef>
            </a:pPr>
            <a:r>
              <a:rPr lang="en-GB" dirty="0"/>
              <a:t>The peer team gathered</a:t>
            </a:r>
            <a:r>
              <a:rPr lang="en-GB" dirty="0">
                <a:ea typeface="+mn-lt"/>
                <a:cs typeface="+mn-lt"/>
              </a:rPr>
              <a:t> information and views from more than 35 meetings, in addition to further research.</a:t>
            </a:r>
          </a:p>
          <a:p>
            <a:pPr>
              <a:lnSpc>
                <a:spcPct val="100000"/>
              </a:lnSpc>
              <a:spcBef>
                <a:spcPts val="500"/>
              </a:spcBef>
            </a:pPr>
            <a:r>
              <a:rPr lang="en-GB" dirty="0">
                <a:ea typeface="+mn-lt"/>
                <a:cs typeface="+mn-lt"/>
              </a:rPr>
              <a:t>We spoke to more than 100 people including a range of council staff together with members and external stakeholders.</a:t>
            </a:r>
          </a:p>
          <a:p>
            <a:endParaRPr lang="en-GB" dirty="0">
              <a:cs typeface="Arial"/>
            </a:endParaRPr>
          </a:p>
          <a:p>
            <a:endParaRPr lang="en-GB" dirty="0">
              <a:cs typeface="Arial"/>
            </a:endParaRPr>
          </a:p>
        </p:txBody>
      </p:sp>
      <p:sp>
        <p:nvSpPr>
          <p:cNvPr id="3" name="Title 1">
            <a:extLst>
              <a:ext uri="{FF2B5EF4-FFF2-40B4-BE49-F238E27FC236}">
                <a16:creationId xmlns:a16="http://schemas.microsoft.com/office/drawing/2014/main" id="{228354AF-C143-DCC8-5014-2D916E6D7267}"/>
              </a:ext>
            </a:extLst>
          </p:cNvPr>
          <p:cNvSpPr txBox="1">
            <a:spLocks/>
          </p:cNvSpPr>
          <p:nvPr/>
        </p:nvSpPr>
        <p:spPr>
          <a:xfrm>
            <a:off x="1676400" y="821260"/>
            <a:ext cx="10515600" cy="477079"/>
          </a:xfrm>
          <a:prstGeom prst="rect">
            <a:avLst/>
          </a:prstGeom>
        </p:spPr>
        <p:txBody>
          <a:bodyPr/>
          <a:lstStyle>
            <a:lvl1pPr algn="l" defTabSz="914400" rtl="0" eaLnBrk="1" latinLnBrk="0" hangingPunct="1">
              <a:lnSpc>
                <a:spcPct val="90000"/>
              </a:lnSpc>
              <a:spcBef>
                <a:spcPct val="0"/>
              </a:spcBef>
              <a:buNone/>
              <a:defRPr sz="3400" b="1" i="0" kern="1200" baseline="0">
                <a:solidFill>
                  <a:srgbClr val="951B81"/>
                </a:solidFill>
                <a:latin typeface="+mj-lt"/>
                <a:ea typeface="+mj-ea"/>
                <a:cs typeface="+mj-cs"/>
              </a:defRPr>
            </a:lvl1pPr>
          </a:lstStyle>
          <a:p>
            <a:r>
              <a:rPr lang="en-GB"/>
              <a:t>The process of peer challenge</a:t>
            </a:r>
            <a:endParaRPr lang="en-US"/>
          </a:p>
        </p:txBody>
      </p:sp>
    </p:spTree>
    <p:extLst>
      <p:ext uri="{BB962C8B-B14F-4D97-AF65-F5344CB8AC3E}">
        <p14:creationId xmlns:p14="http://schemas.microsoft.com/office/powerpoint/2010/main" val="3094582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546AB9CB-9941-7612-8860-85116AEE4B20}"/>
              </a:ext>
            </a:extLst>
          </p:cNvPr>
          <p:cNvSpPr>
            <a:spLocks noGrp="1"/>
          </p:cNvSpPr>
          <p:nvPr>
            <p:ph idx="1"/>
          </p:nvPr>
        </p:nvSpPr>
        <p:spPr>
          <a:xfrm>
            <a:off x="437651" y="1608668"/>
            <a:ext cx="11316697" cy="4635290"/>
          </a:xfrm>
        </p:spPr>
        <p:txBody>
          <a:bodyPr lIns="91440" tIns="45720" rIns="91440" bIns="45720" anchor="t"/>
          <a:lstStyle/>
          <a:p>
            <a:pPr marL="0" indent="0">
              <a:buNone/>
            </a:pPr>
            <a:r>
              <a:rPr lang="en-GB"/>
              <a:t>We have considered the core components looked at by all corporate peer challenges, namely:</a:t>
            </a:r>
          </a:p>
          <a:p>
            <a:pPr marL="0" indent="0">
              <a:buNone/>
            </a:pPr>
            <a:endParaRPr lang="en-GB" sz="300"/>
          </a:p>
          <a:p>
            <a:pPr marL="971550" lvl="1" indent="-514350">
              <a:lnSpc>
                <a:spcPts val="3363"/>
              </a:lnSpc>
              <a:spcBef>
                <a:spcPct val="0"/>
              </a:spcBef>
              <a:buFontTx/>
              <a:buAutoNum type="arabicPeriod"/>
              <a:defRPr/>
            </a:pPr>
            <a:r>
              <a:rPr lang="en-GB" altLang="en-US" sz="2800"/>
              <a:t>Local priorities and outcomes</a:t>
            </a:r>
          </a:p>
          <a:p>
            <a:pPr marL="971550" lvl="1" indent="-514350">
              <a:lnSpc>
                <a:spcPts val="3363"/>
              </a:lnSpc>
              <a:spcBef>
                <a:spcPct val="0"/>
              </a:spcBef>
              <a:buFontTx/>
              <a:buAutoNum type="arabicPeriod"/>
              <a:defRPr/>
            </a:pPr>
            <a:r>
              <a:rPr lang="en-GB" altLang="en-US" sz="2800"/>
              <a:t>Organisational and place leadership</a:t>
            </a:r>
          </a:p>
          <a:p>
            <a:pPr marL="971550" lvl="1" indent="-514350">
              <a:lnSpc>
                <a:spcPts val="3363"/>
              </a:lnSpc>
              <a:spcBef>
                <a:spcPct val="0"/>
              </a:spcBef>
              <a:buFontTx/>
              <a:buAutoNum type="arabicPeriod"/>
              <a:defRPr/>
            </a:pPr>
            <a:r>
              <a:rPr lang="en-GB" altLang="en-US" sz="2800"/>
              <a:t>Governance and culture</a:t>
            </a:r>
          </a:p>
          <a:p>
            <a:pPr marL="971550" lvl="1" indent="-514350">
              <a:lnSpc>
                <a:spcPts val="3363"/>
              </a:lnSpc>
              <a:spcBef>
                <a:spcPct val="0"/>
              </a:spcBef>
              <a:buFontTx/>
              <a:buAutoNum type="arabicPeriod"/>
              <a:defRPr/>
            </a:pPr>
            <a:r>
              <a:rPr lang="en-GB" altLang="en-US" sz="2800"/>
              <a:t>Financial planning and management</a:t>
            </a:r>
          </a:p>
          <a:p>
            <a:pPr marL="971550" lvl="1" indent="-514350">
              <a:lnSpc>
                <a:spcPts val="3363"/>
              </a:lnSpc>
              <a:spcBef>
                <a:spcPct val="0"/>
              </a:spcBef>
              <a:buFontTx/>
              <a:buAutoNum type="arabicPeriod"/>
              <a:defRPr/>
            </a:pPr>
            <a:r>
              <a:rPr lang="en-GB" altLang="en-US" sz="2800"/>
              <a:t>Capacity for improvement</a:t>
            </a:r>
            <a:endParaRPr lang="en-GB" altLang="en-US" sz="1200"/>
          </a:p>
          <a:p>
            <a:pPr marL="0" indent="0">
              <a:buNone/>
            </a:pPr>
            <a:r>
              <a:rPr lang="en-GB" b="0" i="0">
                <a:solidFill>
                  <a:srgbClr val="000000"/>
                </a:solidFill>
                <a:effectLst/>
                <a:latin typeface="Arial" panose="020B0604020202020204" pitchFamily="34" charset="0"/>
              </a:rPr>
              <a:t>Throughout the above five themes </a:t>
            </a:r>
            <a:r>
              <a:rPr lang="en-GB" i="0">
                <a:solidFill>
                  <a:srgbClr val="000000"/>
                </a:solidFill>
                <a:effectLst/>
                <a:latin typeface="+mj-lt"/>
              </a:rPr>
              <a:t>there was a focus on how Test Valley can further embed their place-based approach throughout the organisation.</a:t>
            </a:r>
            <a:endParaRPr lang="en-GB">
              <a:latin typeface="+mj-lt"/>
              <a:cs typeface="Arial"/>
            </a:endParaRPr>
          </a:p>
          <a:p>
            <a:endParaRPr lang="en-GB">
              <a:cs typeface="Arial"/>
            </a:endParaRPr>
          </a:p>
        </p:txBody>
      </p:sp>
      <p:sp>
        <p:nvSpPr>
          <p:cNvPr id="3" name="Title 1">
            <a:extLst>
              <a:ext uri="{FF2B5EF4-FFF2-40B4-BE49-F238E27FC236}">
                <a16:creationId xmlns:a16="http://schemas.microsoft.com/office/drawing/2014/main" id="{A2B48B2B-0826-597A-607B-54C8A49DBD1B}"/>
              </a:ext>
            </a:extLst>
          </p:cNvPr>
          <p:cNvSpPr txBox="1">
            <a:spLocks/>
          </p:cNvSpPr>
          <p:nvPr/>
        </p:nvSpPr>
        <p:spPr>
          <a:xfrm>
            <a:off x="1676400" y="821260"/>
            <a:ext cx="10515600" cy="477079"/>
          </a:xfrm>
          <a:prstGeom prst="rect">
            <a:avLst/>
          </a:prstGeom>
        </p:spPr>
        <p:txBody>
          <a:bodyPr/>
          <a:lstStyle>
            <a:lvl1pPr algn="l" defTabSz="914400" rtl="0" eaLnBrk="1" latinLnBrk="0" hangingPunct="1">
              <a:lnSpc>
                <a:spcPct val="90000"/>
              </a:lnSpc>
              <a:spcBef>
                <a:spcPct val="0"/>
              </a:spcBef>
              <a:buNone/>
              <a:defRPr sz="3400" b="1" i="0" kern="1200" baseline="0">
                <a:solidFill>
                  <a:srgbClr val="951B81"/>
                </a:solidFill>
                <a:latin typeface="+mj-lt"/>
                <a:ea typeface="+mj-ea"/>
                <a:cs typeface="+mj-cs"/>
              </a:defRPr>
            </a:lvl1pPr>
          </a:lstStyle>
          <a:p>
            <a:r>
              <a:rPr lang="en-GB"/>
              <a:t>Scope and brief for the peer challenge</a:t>
            </a:r>
            <a:endParaRPr lang="en-US"/>
          </a:p>
        </p:txBody>
      </p:sp>
    </p:spTree>
    <p:extLst>
      <p:ext uri="{BB962C8B-B14F-4D97-AF65-F5344CB8AC3E}">
        <p14:creationId xmlns:p14="http://schemas.microsoft.com/office/powerpoint/2010/main" val="24183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546AB9CB-9941-7612-8860-85116AEE4B20}"/>
              </a:ext>
            </a:extLst>
          </p:cNvPr>
          <p:cNvSpPr>
            <a:spLocks noGrp="1"/>
          </p:cNvSpPr>
          <p:nvPr>
            <p:ph idx="1"/>
          </p:nvPr>
        </p:nvSpPr>
        <p:spPr>
          <a:xfrm>
            <a:off x="177553" y="1516284"/>
            <a:ext cx="11656382" cy="4764883"/>
          </a:xfrm>
        </p:spPr>
        <p:txBody>
          <a:bodyPr lIns="91440" tIns="45720" rIns="91440" bIns="45720" anchor="t"/>
          <a:lstStyle/>
          <a:p>
            <a:r>
              <a:rPr lang="en-GB" sz="2000" dirty="0"/>
              <a:t>This is a high performing council, delivering for its residents with a community first approach.</a:t>
            </a:r>
          </a:p>
          <a:p>
            <a:r>
              <a:rPr lang="en-GB" sz="2000" dirty="0"/>
              <a:t>There was a strong sense of pride in the council which came across clearly. Many councils aspire to have the culture and community focus we found here, keep doing what you’re doing.</a:t>
            </a:r>
          </a:p>
          <a:p>
            <a:r>
              <a:rPr lang="en-GB" sz="2000" dirty="0"/>
              <a:t>Officers and members are happy here, speaking of good relationships, trust and a clear understanding of roles which enhances the effectiveness of decision making and embeds a positive culture across the organisation.</a:t>
            </a:r>
            <a:endParaRPr lang="en-GB" sz="2000" dirty="0">
              <a:cs typeface="Arial"/>
            </a:endParaRPr>
          </a:p>
          <a:p>
            <a:r>
              <a:rPr lang="en-GB" sz="2000" dirty="0"/>
              <a:t>Both the Leader and Chief Executive are visible and well respected by staff, members and many external stakeholders. </a:t>
            </a:r>
            <a:endParaRPr lang="en-GB" sz="2000" dirty="0">
              <a:cs typeface="Arial"/>
            </a:endParaRPr>
          </a:p>
          <a:p>
            <a:r>
              <a:rPr lang="en-GB" sz="2000" dirty="0"/>
              <a:t>It is clear you are committed to deliberative engagement and ensuring residents and members have an active voice in shaping and delivering the borough and council’s vision.</a:t>
            </a:r>
            <a:endParaRPr lang="en-GB" sz="2000" dirty="0">
              <a:cs typeface="Arial"/>
            </a:endParaRPr>
          </a:p>
          <a:p>
            <a:r>
              <a:rPr lang="en-GB" sz="2000" dirty="0">
                <a:cs typeface="Arial"/>
              </a:rPr>
              <a:t>The council’s regeneration projects are well thought out, clear and supported by an experienced and capable team of officers.</a:t>
            </a:r>
          </a:p>
        </p:txBody>
      </p:sp>
      <p:sp>
        <p:nvSpPr>
          <p:cNvPr id="3" name="Title 1">
            <a:extLst>
              <a:ext uri="{FF2B5EF4-FFF2-40B4-BE49-F238E27FC236}">
                <a16:creationId xmlns:a16="http://schemas.microsoft.com/office/drawing/2014/main" id="{6CBF352A-E9CE-367E-7BD8-D91719ECA5AF}"/>
              </a:ext>
            </a:extLst>
          </p:cNvPr>
          <p:cNvSpPr txBox="1">
            <a:spLocks/>
          </p:cNvSpPr>
          <p:nvPr/>
        </p:nvSpPr>
        <p:spPr>
          <a:xfrm>
            <a:off x="1676400" y="821260"/>
            <a:ext cx="10515600" cy="477079"/>
          </a:xfrm>
          <a:prstGeom prst="rect">
            <a:avLst/>
          </a:prstGeom>
        </p:spPr>
        <p:txBody>
          <a:bodyPr/>
          <a:lstStyle>
            <a:lvl1pPr algn="l" defTabSz="914400" rtl="0" eaLnBrk="1" latinLnBrk="0" hangingPunct="1">
              <a:lnSpc>
                <a:spcPct val="90000"/>
              </a:lnSpc>
              <a:spcBef>
                <a:spcPct val="0"/>
              </a:spcBef>
              <a:buNone/>
              <a:defRPr sz="3400" b="1" i="0" kern="1200" baseline="0">
                <a:solidFill>
                  <a:srgbClr val="951B81"/>
                </a:solidFill>
                <a:latin typeface="+mj-lt"/>
                <a:ea typeface="+mj-ea"/>
                <a:cs typeface="+mj-cs"/>
              </a:defRPr>
            </a:lvl1pPr>
          </a:lstStyle>
          <a:p>
            <a:r>
              <a:rPr lang="en-GB"/>
              <a:t>Overall messages and observations (1)</a:t>
            </a:r>
            <a:endParaRPr lang="en-US"/>
          </a:p>
        </p:txBody>
      </p:sp>
    </p:spTree>
    <p:extLst>
      <p:ext uri="{BB962C8B-B14F-4D97-AF65-F5344CB8AC3E}">
        <p14:creationId xmlns:p14="http://schemas.microsoft.com/office/powerpoint/2010/main" val="2890481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546AB9CB-9941-7612-8860-85116AEE4B20}"/>
              </a:ext>
            </a:extLst>
          </p:cNvPr>
          <p:cNvSpPr>
            <a:spLocks noGrp="1"/>
          </p:cNvSpPr>
          <p:nvPr>
            <p:ph idx="1"/>
          </p:nvPr>
        </p:nvSpPr>
        <p:spPr>
          <a:xfrm>
            <a:off x="266330" y="1551008"/>
            <a:ext cx="11576482" cy="4730159"/>
          </a:xfrm>
        </p:spPr>
        <p:txBody>
          <a:bodyPr lIns="91440" tIns="45720" rIns="91440" bIns="45720" anchor="t"/>
          <a:lstStyle/>
          <a:p>
            <a:r>
              <a:rPr lang="en-GB" sz="2400"/>
              <a:t>There are excellent opportunities for personal development in the council and a solid induction programme for new starters.</a:t>
            </a:r>
            <a:r>
              <a:rPr lang="en-GB" sz="2400">
                <a:cs typeface="Arial"/>
              </a:rPr>
              <a:t> </a:t>
            </a:r>
          </a:p>
          <a:p>
            <a:r>
              <a:rPr lang="en-GB" sz="2400">
                <a:cs typeface="Arial"/>
              </a:rPr>
              <a:t>The council has invested in development of its leadership team and senior managers, and they have plans to cascade this development throughout every level of the organisation.</a:t>
            </a:r>
            <a:endParaRPr lang="en-GB" sz="2400"/>
          </a:p>
          <a:p>
            <a:r>
              <a:rPr lang="en-GB" sz="2400">
                <a:cs typeface="Arial"/>
              </a:rPr>
              <a:t>The council is beginning its transformation journey, and some good foundations are being built. While it is commendable to take time and think about the right approach, a clear vision needs to be developed and there are some quick wins around digitalisation and IT that could be progressed.</a:t>
            </a:r>
            <a:endParaRPr lang="en-GB" sz="2400"/>
          </a:p>
          <a:p>
            <a:r>
              <a:rPr lang="en-GB" sz="2400">
                <a:cs typeface="Arial"/>
              </a:rPr>
              <a:t>As the council faces increased financial and delivery challenges, a continued focus on developing a robust performance management and audit function will become increasingly important. </a:t>
            </a:r>
          </a:p>
        </p:txBody>
      </p:sp>
      <p:sp>
        <p:nvSpPr>
          <p:cNvPr id="3" name="Title 1">
            <a:extLst>
              <a:ext uri="{FF2B5EF4-FFF2-40B4-BE49-F238E27FC236}">
                <a16:creationId xmlns:a16="http://schemas.microsoft.com/office/drawing/2014/main" id="{68680840-B206-D337-6C6E-C8F5A9DDDA9B}"/>
              </a:ext>
            </a:extLst>
          </p:cNvPr>
          <p:cNvSpPr txBox="1">
            <a:spLocks/>
          </p:cNvSpPr>
          <p:nvPr/>
        </p:nvSpPr>
        <p:spPr>
          <a:xfrm>
            <a:off x="1676400" y="821260"/>
            <a:ext cx="10515600" cy="477079"/>
          </a:xfrm>
          <a:prstGeom prst="rect">
            <a:avLst/>
          </a:prstGeom>
        </p:spPr>
        <p:txBody>
          <a:bodyPr/>
          <a:lstStyle>
            <a:lvl1pPr algn="l" defTabSz="914400" rtl="0" eaLnBrk="1" latinLnBrk="0" hangingPunct="1">
              <a:lnSpc>
                <a:spcPct val="90000"/>
              </a:lnSpc>
              <a:spcBef>
                <a:spcPct val="0"/>
              </a:spcBef>
              <a:buNone/>
              <a:defRPr sz="3400" b="1" i="0" kern="1200" baseline="0">
                <a:solidFill>
                  <a:srgbClr val="951B81"/>
                </a:solidFill>
                <a:latin typeface="+mj-lt"/>
                <a:ea typeface="+mj-ea"/>
                <a:cs typeface="+mj-cs"/>
              </a:defRPr>
            </a:lvl1pPr>
          </a:lstStyle>
          <a:p>
            <a:r>
              <a:rPr lang="en-GB" dirty="0"/>
              <a:t>Overall messages and observations (2)</a:t>
            </a:r>
            <a:endParaRPr lang="en-US" dirty="0"/>
          </a:p>
        </p:txBody>
      </p:sp>
    </p:spTree>
    <p:extLst>
      <p:ext uri="{BB962C8B-B14F-4D97-AF65-F5344CB8AC3E}">
        <p14:creationId xmlns:p14="http://schemas.microsoft.com/office/powerpoint/2010/main" val="1058785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546AB9CB-9941-7612-8860-85116AEE4B20}"/>
              </a:ext>
            </a:extLst>
          </p:cNvPr>
          <p:cNvSpPr>
            <a:spLocks noGrp="1"/>
          </p:cNvSpPr>
          <p:nvPr>
            <p:ph idx="1"/>
          </p:nvPr>
        </p:nvSpPr>
        <p:spPr>
          <a:xfrm>
            <a:off x="203200" y="1587415"/>
            <a:ext cx="11785600" cy="4078421"/>
          </a:xfrm>
        </p:spPr>
        <p:txBody>
          <a:bodyPr lIns="91440" tIns="45720" rIns="91440" bIns="45720" anchor="t"/>
          <a:lstStyle/>
          <a:p>
            <a:r>
              <a:rPr lang="en-GB" sz="2000" dirty="0">
                <a:cs typeface="Arial"/>
              </a:rPr>
              <a:t>There is a new direction for the council on performance, having launched the reviewed performance management framework in 2023. This framework has been well thought out and includes ambition to look outward to notable practice in the sector.   </a:t>
            </a:r>
          </a:p>
          <a:p>
            <a:r>
              <a:rPr lang="en-GB" sz="2000" dirty="0">
                <a:cs typeface="Arial"/>
              </a:rPr>
              <a:t>Test Valley can look to ensure timely and up to date performance monitoring is utilised to enable agile interventions, and that members are updated on council performance consistently and at appropriate intervals.</a:t>
            </a:r>
          </a:p>
          <a:p>
            <a:r>
              <a:rPr lang="en-GB" sz="2000" dirty="0">
                <a:cs typeface="Arial"/>
              </a:rPr>
              <a:t>The council have made progress in being data led and improving individual areas of service (e.g. waste). This is an approach which could be implemented across other areas. </a:t>
            </a:r>
          </a:p>
          <a:p>
            <a:r>
              <a:rPr lang="en-GB" sz="2000" dirty="0">
                <a:cs typeface="Arial"/>
              </a:rPr>
              <a:t>The council should continue to embed a performance and data led culture at every level within the organisation, ensuring the most useful data is there to inform continuous service improvement. This needs to include consistent evaluation of impact, benefit and value for residents. </a:t>
            </a:r>
          </a:p>
          <a:p>
            <a:r>
              <a:rPr lang="en-GB" sz="2000">
                <a:cs typeface="Arial"/>
              </a:rPr>
              <a:t>Consider the introduction </a:t>
            </a:r>
            <a:r>
              <a:rPr lang="en-GB" sz="2000" dirty="0">
                <a:cs typeface="Arial"/>
              </a:rPr>
              <a:t>of a residents' survey to compliment current data and gain insight into all areas of service delivery. </a:t>
            </a:r>
            <a:r>
              <a:rPr lang="en-US" sz="2000" dirty="0">
                <a:cs typeface="Arial"/>
              </a:rPr>
              <a:t>​</a:t>
            </a:r>
          </a:p>
          <a:p>
            <a:endParaRPr lang="en-US" sz="2000" dirty="0">
              <a:cs typeface="Arial"/>
            </a:endParaRPr>
          </a:p>
          <a:p>
            <a:endParaRPr lang="en-GB" sz="2000" dirty="0">
              <a:cs typeface="Arial"/>
            </a:endParaRPr>
          </a:p>
          <a:p>
            <a:endParaRPr lang="en-GB" sz="2400" dirty="0">
              <a:cs typeface="Arial"/>
            </a:endParaRPr>
          </a:p>
        </p:txBody>
      </p:sp>
      <p:sp>
        <p:nvSpPr>
          <p:cNvPr id="2" name="Title 1">
            <a:extLst>
              <a:ext uri="{FF2B5EF4-FFF2-40B4-BE49-F238E27FC236}">
                <a16:creationId xmlns:a16="http://schemas.microsoft.com/office/drawing/2014/main" id="{835DC602-C45F-0ECB-A9E5-0F18B80DDCE2}"/>
              </a:ext>
            </a:extLst>
          </p:cNvPr>
          <p:cNvSpPr txBox="1">
            <a:spLocks/>
          </p:cNvSpPr>
          <p:nvPr/>
        </p:nvSpPr>
        <p:spPr>
          <a:xfrm>
            <a:off x="1676400" y="821260"/>
            <a:ext cx="10515600" cy="477079"/>
          </a:xfrm>
          <a:prstGeom prst="rect">
            <a:avLst/>
          </a:prstGeom>
        </p:spPr>
        <p:txBody>
          <a:bodyPr/>
          <a:lstStyle>
            <a:lvl1pPr algn="l" defTabSz="914400" rtl="0" eaLnBrk="1" latinLnBrk="0" hangingPunct="1">
              <a:lnSpc>
                <a:spcPct val="90000"/>
              </a:lnSpc>
              <a:spcBef>
                <a:spcPct val="0"/>
              </a:spcBef>
              <a:buNone/>
              <a:defRPr sz="3400" b="1" i="0" kern="1200" baseline="0">
                <a:solidFill>
                  <a:srgbClr val="951B81"/>
                </a:solidFill>
                <a:latin typeface="+mj-lt"/>
                <a:ea typeface="+mj-ea"/>
                <a:cs typeface="+mj-cs"/>
              </a:defRPr>
            </a:lvl1pPr>
          </a:lstStyle>
          <a:p>
            <a:r>
              <a:rPr lang="en-GB" dirty="0"/>
              <a:t>Performance</a:t>
            </a:r>
            <a:endParaRPr lang="en-US" dirty="0"/>
          </a:p>
        </p:txBody>
      </p:sp>
    </p:spTree>
    <p:extLst>
      <p:ext uri="{BB962C8B-B14F-4D97-AF65-F5344CB8AC3E}">
        <p14:creationId xmlns:p14="http://schemas.microsoft.com/office/powerpoint/2010/main" val="1053176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546AB9CB-9941-7612-8860-85116AEE4B20}"/>
              </a:ext>
            </a:extLst>
          </p:cNvPr>
          <p:cNvSpPr>
            <a:spLocks noGrp="1"/>
          </p:cNvSpPr>
          <p:nvPr>
            <p:ph idx="1"/>
          </p:nvPr>
        </p:nvSpPr>
        <p:spPr>
          <a:xfrm>
            <a:off x="279400" y="1596606"/>
            <a:ext cx="11633200" cy="4440134"/>
          </a:xfrm>
          <a:solidFill>
            <a:schemeClr val="bg1"/>
          </a:solidFill>
        </p:spPr>
        <p:txBody>
          <a:bodyPr lIns="91440" tIns="45720" rIns="91440" bIns="45720" anchor="t"/>
          <a:lstStyle/>
          <a:p>
            <a:r>
              <a:rPr lang="en-GB" sz="2000" dirty="0">
                <a:cs typeface="Arial"/>
              </a:rPr>
              <a:t>The development of your corporate plan was strong, and officers demonstrated ambition to deliver on objectives given their involvement in the process and impact of service days.</a:t>
            </a:r>
          </a:p>
          <a:p>
            <a:r>
              <a:rPr lang="en-GB" sz="2000" dirty="0">
                <a:cs typeface="Arial"/>
              </a:rPr>
              <a:t>Community Councillor Approach is effective </a:t>
            </a:r>
            <a:r>
              <a:rPr lang="en-US" sz="2000" dirty="0">
                <a:cs typeface="Arial"/>
              </a:rPr>
              <a:t>and clearly appreciated by Cllrs, officers and your communities. The approach demonstrates a great ambition to proactively engage and deliver for residents across the borough. </a:t>
            </a:r>
          </a:p>
          <a:p>
            <a:r>
              <a:rPr lang="en-GB" sz="2000" dirty="0">
                <a:cs typeface="Arial"/>
              </a:rPr>
              <a:t>The use of deliberative engagement techniques including Citizens Assemblies has ensured residents are well engaged and the views of all are represented, not just those with the loudest voices. The council should continue to ensure that deliberative resident engagement helps to target resources to the areas that need them. </a:t>
            </a:r>
            <a:r>
              <a:rPr lang="en-US" sz="2000" dirty="0">
                <a:cs typeface="Arial"/>
              </a:rPr>
              <a:t>​</a:t>
            </a:r>
          </a:p>
          <a:p>
            <a:r>
              <a:rPr lang="en-US" sz="2000" dirty="0">
                <a:cs typeface="Arial"/>
              </a:rPr>
              <a:t>The council could consider raising the awareness of projects being funded via community funding schemes to gain greater member learning and consider regular reporting back through the overview and scrutiny committee to ensure it aligns to the council's corporate plan.   </a:t>
            </a:r>
          </a:p>
          <a:p>
            <a:r>
              <a:rPr lang="en-US" sz="2000" dirty="0">
                <a:cs typeface="Arial"/>
              </a:rPr>
              <a:t>Ensuring clear messaging on this approach to frontline officers will also support their understanding of the council's vision and where they can play a part in supporting these objectives. </a:t>
            </a:r>
          </a:p>
          <a:p>
            <a:endParaRPr lang="en-GB" sz="2400" dirty="0">
              <a:cs typeface="Arial"/>
            </a:endParaRPr>
          </a:p>
        </p:txBody>
      </p:sp>
      <p:sp>
        <p:nvSpPr>
          <p:cNvPr id="3" name="Title 1">
            <a:extLst>
              <a:ext uri="{FF2B5EF4-FFF2-40B4-BE49-F238E27FC236}">
                <a16:creationId xmlns:a16="http://schemas.microsoft.com/office/drawing/2014/main" id="{0F5108B2-D994-C0D5-9C38-44CBD1031B38}"/>
              </a:ext>
            </a:extLst>
          </p:cNvPr>
          <p:cNvSpPr txBox="1">
            <a:spLocks/>
          </p:cNvSpPr>
          <p:nvPr/>
        </p:nvSpPr>
        <p:spPr>
          <a:xfrm>
            <a:off x="1676400" y="821260"/>
            <a:ext cx="10515600" cy="477079"/>
          </a:xfrm>
          <a:prstGeom prst="rect">
            <a:avLst/>
          </a:prstGeom>
        </p:spPr>
        <p:txBody>
          <a:bodyPr/>
          <a:lstStyle>
            <a:lvl1pPr algn="l" defTabSz="914400" rtl="0" eaLnBrk="1" latinLnBrk="0" hangingPunct="1">
              <a:lnSpc>
                <a:spcPct val="90000"/>
              </a:lnSpc>
              <a:spcBef>
                <a:spcPct val="0"/>
              </a:spcBef>
              <a:buNone/>
              <a:defRPr sz="3400" b="1" i="0" kern="1200" baseline="0">
                <a:solidFill>
                  <a:srgbClr val="951B81"/>
                </a:solidFill>
                <a:latin typeface="+mj-lt"/>
                <a:ea typeface="+mj-ea"/>
                <a:cs typeface="+mj-cs"/>
              </a:defRPr>
            </a:lvl1pPr>
          </a:lstStyle>
          <a:p>
            <a:r>
              <a:rPr lang="en-GB"/>
              <a:t>Local priorities and outcomes (1)</a:t>
            </a:r>
            <a:endParaRPr lang="en-US"/>
          </a:p>
        </p:txBody>
      </p:sp>
    </p:spTree>
    <p:extLst>
      <p:ext uri="{BB962C8B-B14F-4D97-AF65-F5344CB8AC3E}">
        <p14:creationId xmlns:p14="http://schemas.microsoft.com/office/powerpoint/2010/main" val="1694381710"/>
      </p:ext>
    </p:extLst>
  </p:cSld>
  <p:clrMapOvr>
    <a:masterClrMapping/>
  </p:clrMapOvr>
</p:sld>
</file>

<file path=ppt/theme/theme1.xml><?xml version="1.0" encoding="utf-8"?>
<a:theme xmlns:a="http://schemas.openxmlformats.org/drawingml/2006/main" name="Cover pag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4.152 CPC_PPT_01" id="{AF0F13E7-284A-4047-BBCE-59DA5B63B663}" vid="{CC1998AF-3954-7044-987C-3CB75FD9902B}"/>
    </a:ext>
  </a:extLst>
</a:theme>
</file>

<file path=ppt/theme/theme2.xml><?xml version="1.0" encoding="utf-8"?>
<a:theme xmlns:a="http://schemas.openxmlformats.org/drawingml/2006/main" name="Colours all">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4.152 CPC_PPT_01" id="{AF0F13E7-284A-4047-BBCE-59DA5B63B663}" vid="{8F187F55-4329-9845-81AB-A3D4D5B156C0}"/>
    </a:ext>
  </a:extLst>
</a:theme>
</file>

<file path=ppt/theme/theme3.xml><?xml version="1.0" encoding="utf-8"?>
<a:theme xmlns:a="http://schemas.openxmlformats.org/drawingml/2006/main" name="Divider">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4.152 CPC_PPT_01" id="{AF0F13E7-284A-4047-BBCE-59DA5B63B663}" vid="{D6418B4F-FE75-5449-A023-F276EEC16437}"/>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5C7A9EE3A58149A257703A11ADE517" ma:contentTypeVersion="14" ma:contentTypeDescription="Create a new document." ma:contentTypeScope="" ma:versionID="1d3fdf615eb31072516489799d1b78be">
  <xsd:schema xmlns:xsd="http://www.w3.org/2001/XMLSchema" xmlns:xs="http://www.w3.org/2001/XMLSchema" xmlns:p="http://schemas.microsoft.com/office/2006/metadata/properties" xmlns:ns2="480887bc-4830-4003-9f58-c65944fc516a" xmlns:ns3="01f61fd3-ce76-4e56-9703-7fa655e3ac0f" targetNamespace="http://schemas.microsoft.com/office/2006/metadata/properties" ma:root="true" ma:fieldsID="7e1ec3d00d01fe12f0a5bdde6f1b65a9" ns2:_="" ns3:_="">
    <xsd:import namespace="480887bc-4830-4003-9f58-c65944fc516a"/>
    <xsd:import namespace="01f61fd3-ce76-4e56-9703-7fa655e3ac0f"/>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0887bc-4830-4003-9f58-c65944fc516a"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e3cd0313-43cf-453e-aa35-85830cffcb61"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1f61fd3-ce76-4e56-9703-7fa655e3ac0f"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0281b5e9-8a1a-42b1-9dba-65c8fee16658}" ma:internalName="TaxCatchAll" ma:showField="CatchAllData" ma:web="01f61fd3-ce76-4e56-9703-7fa655e3ac0f">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01f61fd3-ce76-4e56-9703-7fa655e3ac0f" xsi:nil="true"/>
    <lcf76f155ced4ddcb4097134ff3c332f xmlns="480887bc-4830-4003-9f58-c65944fc516a">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313C3FE-CB94-477C-8F69-B68B9F365E5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0887bc-4830-4003-9f58-c65944fc516a"/>
    <ds:schemaRef ds:uri="01f61fd3-ce76-4e56-9703-7fa655e3ac0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4F95E72-097D-4660-B1CF-04442C259621}">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312b3e6-5ad0-4b14-969b-c8b089e605ab"/>
    <ds:schemaRef ds:uri="http://www.w3.org/XML/1998/namespace"/>
    <ds:schemaRef ds:uri="http://purl.org/dc/dcmitype/"/>
    <ds:schemaRef ds:uri="01f61fd3-ce76-4e56-9703-7fa655e3ac0f"/>
    <ds:schemaRef ds:uri="480887bc-4830-4003-9f58-c65944fc516a"/>
  </ds:schemaRefs>
</ds:datastoreItem>
</file>

<file path=customXml/itemProps3.xml><?xml version="1.0" encoding="utf-8"?>
<ds:datastoreItem xmlns:ds="http://schemas.openxmlformats.org/officeDocument/2006/customXml" ds:itemID="{CA4B8D22-0006-4E66-A0A7-07279104A96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4.152 CPC_PPT_01</Template>
  <TotalTime>356</TotalTime>
  <Words>3294</Words>
  <Application>Microsoft Office PowerPoint</Application>
  <PresentationFormat>Widescreen</PresentationFormat>
  <Paragraphs>152</Paragraphs>
  <Slides>25</Slides>
  <Notes>6</Notes>
  <HiddenSlides>0</HiddenSlides>
  <MMClips>0</MMClips>
  <ScaleCrop>false</ScaleCrop>
  <HeadingPairs>
    <vt:vector size="4" baseType="variant">
      <vt:variant>
        <vt:lpstr>Theme</vt:lpstr>
      </vt:variant>
      <vt:variant>
        <vt:i4>3</vt:i4>
      </vt:variant>
      <vt:variant>
        <vt:lpstr>Slide Titles</vt:lpstr>
      </vt:variant>
      <vt:variant>
        <vt:i4>25</vt:i4>
      </vt:variant>
    </vt:vector>
  </HeadingPairs>
  <TitlesOfParts>
    <vt:vector size="28" baseType="lpstr">
      <vt:lpstr>Cover page</vt:lpstr>
      <vt:lpstr>Colours all</vt:lpstr>
      <vt:lpstr>Divider</vt:lpstr>
      <vt:lpstr>Test Valley Borough Council  Corporate Peer Challenge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Financial planning and management (2)</vt:lpstr>
      <vt:lpstr>PowerPoint Presentation</vt:lpstr>
      <vt:lpstr>PowerPoint Presentation</vt:lpstr>
      <vt:lpstr>PowerPoint Presentation</vt:lpstr>
      <vt:lpstr>Recommendations (1)</vt:lpstr>
      <vt:lpstr>Recommendations (2)</vt:lpstr>
      <vt:lpstr>PowerPoint Presentation</vt:lpstr>
      <vt:lpstr>Previous Corporate Peer Challenges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Alison Gover</dc:creator>
  <cp:lastModifiedBy>Katharine Goodger</cp:lastModifiedBy>
  <cp:revision>4</cp:revision>
  <dcterms:created xsi:type="dcterms:W3CDTF">2024-06-27T13:15:12Z</dcterms:created>
  <dcterms:modified xsi:type="dcterms:W3CDTF">2025-02-10T14:44:34Z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0x0101006E5C7A9EE3A58149A257703A11ADE517</vt:lpwstr>
  </property>
  <property fmtid="{D5CDD505-2E9C-101B-9397-08002B2CF9AE}" pid="3" name="MediaServiceImageTags">
    <vt:lpwstr/>
  </property>
</Properties>
</file>